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25"/>
  </p:notesMasterIdLst>
  <p:handoutMasterIdLst>
    <p:handoutMasterId r:id="rId26"/>
  </p:handoutMasterIdLst>
  <p:sldIdLst>
    <p:sldId id="337" r:id="rId2"/>
    <p:sldId id="257" r:id="rId3"/>
    <p:sldId id="323" r:id="rId4"/>
    <p:sldId id="295" r:id="rId5"/>
    <p:sldId id="296" r:id="rId6"/>
    <p:sldId id="260" r:id="rId7"/>
    <p:sldId id="261" r:id="rId8"/>
    <p:sldId id="329" r:id="rId9"/>
    <p:sldId id="266" r:id="rId10"/>
    <p:sldId id="325" r:id="rId11"/>
    <p:sldId id="273" r:id="rId12"/>
    <p:sldId id="328" r:id="rId13"/>
    <p:sldId id="277" r:id="rId14"/>
    <p:sldId id="280" r:id="rId15"/>
    <p:sldId id="290" r:id="rId16"/>
    <p:sldId id="330" r:id="rId17"/>
    <p:sldId id="291" r:id="rId18"/>
    <p:sldId id="331" r:id="rId19"/>
    <p:sldId id="332" r:id="rId20"/>
    <p:sldId id="333" r:id="rId21"/>
    <p:sldId id="334" r:id="rId22"/>
    <p:sldId id="335" r:id="rId23"/>
    <p:sldId id="336" r:id="rId24"/>
  </p:sldIdLst>
  <p:sldSz cx="9906000" cy="6858000" type="A4"/>
  <p:notesSz cx="6888163" cy="96234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3" autoAdjust="0"/>
    <p:restoredTop sz="94584" autoAdjust="0"/>
  </p:normalViewPr>
  <p:slideViewPr>
    <p:cSldViewPr snapToGrid="0">
      <p:cViewPr varScale="1">
        <p:scale>
          <a:sx n="51" d="100"/>
          <a:sy n="51" d="100"/>
        </p:scale>
        <p:origin x="-1109" y="-7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4826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4500" cy="4826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47146A-EE3A-49F5-A1DD-12F9CA9C73E2}" type="datetimeFigureOut">
              <a:rPr lang="en-IN" smtClean="0"/>
              <a:t>23-04-2020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40825"/>
            <a:ext cx="2984500" cy="4826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2075" y="9140825"/>
            <a:ext cx="2984500" cy="4826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423E55-54FF-4D07-AB1D-61414DB890B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45764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482843"/>
          </a:xfrm>
          <a:prstGeom prst="rect">
            <a:avLst/>
          </a:prstGeom>
        </p:spPr>
        <p:txBody>
          <a:bodyPr vert="horz" lIns="94348" tIns="47174" rIns="94348" bIns="47174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482843"/>
          </a:xfrm>
          <a:prstGeom prst="rect">
            <a:avLst/>
          </a:prstGeom>
        </p:spPr>
        <p:txBody>
          <a:bodyPr vert="horz" lIns="94348" tIns="47174" rIns="94348" bIns="47174" rtlCol="0"/>
          <a:lstStyle>
            <a:lvl1pPr algn="r">
              <a:defRPr sz="1200"/>
            </a:lvl1pPr>
          </a:lstStyle>
          <a:p>
            <a:fld id="{234D28F4-1DC2-4873-85E0-4BDDD5376C37}" type="datetimeFigureOut">
              <a:rPr lang="en-IN" smtClean="0"/>
              <a:t>23-04-2020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98550" y="1203325"/>
            <a:ext cx="4691063" cy="3248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348" tIns="47174" rIns="94348" bIns="47174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7" y="4631273"/>
            <a:ext cx="5510530" cy="3789224"/>
          </a:xfrm>
          <a:prstGeom prst="rect">
            <a:avLst/>
          </a:prstGeom>
        </p:spPr>
        <p:txBody>
          <a:bodyPr vert="horz" lIns="94348" tIns="47174" rIns="94348" bIns="4717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40584"/>
            <a:ext cx="2984871" cy="482841"/>
          </a:xfrm>
          <a:prstGeom prst="rect">
            <a:avLst/>
          </a:prstGeom>
        </p:spPr>
        <p:txBody>
          <a:bodyPr vert="horz" lIns="94348" tIns="47174" rIns="94348" bIns="47174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698" y="9140584"/>
            <a:ext cx="2984871" cy="482841"/>
          </a:xfrm>
          <a:prstGeom prst="rect">
            <a:avLst/>
          </a:prstGeom>
        </p:spPr>
        <p:txBody>
          <a:bodyPr vert="horz" lIns="94348" tIns="47174" rIns="94348" bIns="47174" rtlCol="0" anchor="b"/>
          <a:lstStyle>
            <a:lvl1pPr algn="r">
              <a:defRPr sz="1200"/>
            </a:lvl1pPr>
          </a:lstStyle>
          <a:p>
            <a:fld id="{96D286A7-E2E4-4D56-A2C0-5BA9A74D7D8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956323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9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BEB42-62F6-4D75-A0E1-5C1C10071054}" type="datetimeFigureOut">
              <a:rPr lang="en-IN" smtClean="0"/>
              <a:t>23-04-2020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A834D-37DF-4986-9052-6BE9B6BCDB3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29396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BEB42-62F6-4D75-A0E1-5C1C10071054}" type="datetimeFigureOut">
              <a:rPr lang="en-IN" smtClean="0"/>
              <a:t>23-04-2020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A834D-37DF-4986-9052-6BE9B6BCDB3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37771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75800" y="274643"/>
            <a:ext cx="2971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400" y="274643"/>
            <a:ext cx="87503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BEB42-62F6-4D75-A0E1-5C1C10071054}" type="datetimeFigureOut">
              <a:rPr lang="en-IN" smtClean="0"/>
              <a:t>23-04-2020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A834D-37DF-4986-9052-6BE9B6BCDB3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21772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BEB42-62F6-4D75-A0E1-5C1C10071054}" type="datetimeFigureOut">
              <a:rPr lang="en-IN" smtClean="0"/>
              <a:t>23-04-2020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A834D-37DF-4986-9052-6BE9B6BCDB3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12756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5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5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BEB42-62F6-4D75-A0E1-5C1C10071054}" type="datetimeFigureOut">
              <a:rPr lang="en-IN" smtClean="0"/>
              <a:t>23-04-2020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A834D-37DF-4986-9052-6BE9B6BCDB3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92640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400" y="1600204"/>
            <a:ext cx="58610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86550" y="1600204"/>
            <a:ext cx="58610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BEB42-62F6-4D75-A0E1-5C1C10071054}" type="datetimeFigureOut">
              <a:rPr lang="en-IN" smtClean="0"/>
              <a:t>23-04-2020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A834D-37DF-4986-9052-6BE9B6BCDB3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12056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4" y="1535113"/>
            <a:ext cx="43785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4" y="2174875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BEB42-62F6-4D75-A0E1-5C1C10071054}" type="datetimeFigureOut">
              <a:rPr lang="en-IN" smtClean="0"/>
              <a:t>23-04-2020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A834D-37DF-4986-9052-6BE9B6BCDB3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96508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BEB42-62F6-4D75-A0E1-5C1C10071054}" type="datetimeFigureOut">
              <a:rPr lang="en-IN" smtClean="0"/>
              <a:t>23-04-2020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A834D-37DF-4986-9052-6BE9B6BCDB3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64493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BEB42-62F6-4D75-A0E1-5C1C10071054}" type="datetimeFigureOut">
              <a:rPr lang="en-IN" smtClean="0"/>
              <a:t>23-04-2020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A834D-37DF-4986-9052-6BE9B6BCDB3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69089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2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5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2" y="1435104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BEB42-62F6-4D75-A0E1-5C1C10071054}" type="datetimeFigureOut">
              <a:rPr lang="en-IN" smtClean="0"/>
              <a:t>23-04-2020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A834D-37DF-4986-9052-6BE9B6BCDB3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94441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BEB42-62F6-4D75-A0E1-5C1C10071054}" type="datetimeFigureOut">
              <a:rPr lang="en-IN" smtClean="0"/>
              <a:t>23-04-2020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A834D-37DF-4986-9052-6BE9B6BCDB3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78487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4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BEB42-62F6-4D75-A0E1-5C1C10071054}" type="datetimeFigureOut">
              <a:rPr lang="en-IN" smtClean="0"/>
              <a:t>23-04-2020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A834D-37DF-4986-9052-6BE9B6BCDB3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44705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050" name="Picture 2" descr="C:\Users\Sampath Kumar\Downloads\IMG-20200422-WA00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6000" cy="6863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495300" y="3946664"/>
            <a:ext cx="9245600" cy="28351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b="1" dirty="0" err="1" smtClean="0"/>
              <a:t>Dr</a:t>
            </a:r>
            <a:r>
              <a:rPr lang="en-US" sz="2800" b="1" dirty="0" smtClean="0"/>
              <a:t> B T </a:t>
            </a:r>
            <a:r>
              <a:rPr lang="en-US" sz="2800" b="1" dirty="0" err="1" smtClean="0"/>
              <a:t>Sampath</a:t>
            </a:r>
            <a:r>
              <a:rPr lang="en-US" sz="2800" b="1" dirty="0" smtClean="0"/>
              <a:t> Kumar</a:t>
            </a:r>
            <a:endParaRPr lang="en-US" sz="2800" b="1" baseline="-25000" dirty="0" smtClean="0"/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dirty="0" smtClean="0"/>
              <a:t>Professor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dirty="0" smtClean="0"/>
              <a:t>Department of Library and Information Science 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dirty="0" err="1" smtClean="0"/>
              <a:t>Tumkur</a:t>
            </a:r>
            <a:r>
              <a:rPr lang="en-US" sz="2800" dirty="0" smtClean="0"/>
              <a:t> University, </a:t>
            </a:r>
            <a:r>
              <a:rPr lang="en-US" sz="2800" dirty="0" err="1" smtClean="0"/>
              <a:t>Tumakuru</a:t>
            </a:r>
            <a:r>
              <a:rPr lang="en-US" sz="2800" dirty="0" smtClean="0"/>
              <a:t>, INDIA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400" u="sng" dirty="0" smtClean="0">
                <a:solidFill>
                  <a:srgbClr val="0070C0"/>
                </a:solidFill>
              </a:rPr>
              <a:t>www.sampathkumar.info</a:t>
            </a:r>
          </a:p>
          <a:p>
            <a:pPr algn="ctr"/>
            <a:endParaRPr lang="en-IN" dirty="0" smtClean="0"/>
          </a:p>
          <a:p>
            <a:pPr algn="ctr"/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908050" y="1"/>
            <a:ext cx="84201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4000" b="1" dirty="0"/>
              <a:t>Search Engines</a:t>
            </a:r>
            <a:endParaRPr lang="en-US" sz="4000" b="1" dirty="0"/>
          </a:p>
        </p:txBody>
      </p:sp>
      <p:sp>
        <p:nvSpPr>
          <p:cNvPr id="4" name="Rectangle 3"/>
          <p:cNvSpPr/>
          <p:nvPr/>
        </p:nvSpPr>
        <p:spPr>
          <a:xfrm>
            <a:off x="5623719" y="3124200"/>
            <a:ext cx="2218531" cy="533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9" name="Picture 15" descr="https://encrypted-tbn1.gstatic.com/images?q=tbn:ANd9GcRzJRH6nDRdxpPL0Upv6_-eC7IopLfyearMays4JRYnGRFw9Ygf5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2434" y="1300900"/>
            <a:ext cx="3991332" cy="2645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88366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/>
              <a:t>Exclude terms</a:t>
            </a:r>
            <a:br>
              <a:rPr lang="en-IN" b="1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 smtClean="0"/>
              <a:t>If </a:t>
            </a:r>
            <a:r>
              <a:rPr lang="en-IN" dirty="0"/>
              <a:t>exact phrase doesn’t get you what you need, you can specifically exclude certain words using the minus symbol.</a:t>
            </a:r>
          </a:p>
          <a:p>
            <a:pPr algn="just"/>
            <a:r>
              <a:rPr lang="en-IN" dirty="0"/>
              <a:t>A search for </a:t>
            </a:r>
            <a:r>
              <a:rPr lang="en-IN" dirty="0" smtClean="0"/>
              <a:t>“</a:t>
            </a:r>
            <a:r>
              <a:rPr lang="en-IN" b="1" dirty="0" smtClean="0"/>
              <a:t>plant ecology” -India</a:t>
            </a:r>
            <a:r>
              <a:rPr lang="en-IN" dirty="0"/>
              <a:t> will find results for </a:t>
            </a:r>
            <a:r>
              <a:rPr lang="en-IN" b="1" dirty="0"/>
              <a:t>plant ecology</a:t>
            </a:r>
            <a:r>
              <a:rPr lang="en-IN" dirty="0" smtClean="0"/>
              <a:t>, </a:t>
            </a:r>
            <a:r>
              <a:rPr lang="en-IN" dirty="0"/>
              <a:t>but it will exclude those results for the </a:t>
            </a:r>
            <a:r>
              <a:rPr lang="en-IN" b="1" dirty="0"/>
              <a:t>plant ecology </a:t>
            </a:r>
            <a:r>
              <a:rPr lang="en-IN" dirty="0" smtClean="0"/>
              <a:t>in India.</a:t>
            </a:r>
            <a:endParaRPr lang="en-IN" dirty="0"/>
          </a:p>
          <a:p>
            <a:pPr marL="0" indent="0" algn="just">
              <a:buNone/>
            </a:pPr>
            <a:endParaRPr lang="en-IN" b="1" dirty="0"/>
          </a:p>
          <a:p>
            <a:pPr algn="just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772118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1736130" y="228600"/>
            <a:ext cx="6624638" cy="9906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4000" b="1" dirty="0" smtClean="0"/>
              <a:t>Boolean operator “AND”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idx="1"/>
          </p:nvPr>
        </p:nvSpPr>
        <p:spPr>
          <a:xfrm>
            <a:off x="239843" y="1600200"/>
            <a:ext cx="9069049" cy="4495800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dirty="0" smtClean="0"/>
              <a:t>To retrieve web sites that include both two search terms, add an uppercase AND between the terms.</a:t>
            </a:r>
          </a:p>
          <a:p>
            <a:pPr algn="just"/>
            <a:r>
              <a:rPr lang="en-US" dirty="0" smtClean="0"/>
              <a:t>Ex: </a:t>
            </a:r>
            <a:r>
              <a:rPr lang="en-IN" dirty="0"/>
              <a:t>“plant ecology” </a:t>
            </a:r>
            <a:r>
              <a:rPr lang="en-IN" dirty="0" smtClean="0"/>
              <a:t>AND </a:t>
            </a:r>
            <a:r>
              <a:rPr lang="en-IN" dirty="0"/>
              <a:t>“plant physiology”</a:t>
            </a:r>
          </a:p>
        </p:txBody>
      </p:sp>
      <p:sp>
        <p:nvSpPr>
          <p:cNvPr id="33795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5C49F46D-EAE6-4EB9-A37B-5169730FC239}" type="datetime1">
              <a:rPr lang="en-US" smtClean="0">
                <a:solidFill>
                  <a:schemeClr val="tx2"/>
                </a:solidFill>
              </a:rPr>
              <a:pPr/>
              <a:t>4/23/2020</a:t>
            </a:fld>
            <a:endParaRPr lang="en-US" smtClean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CB658E16-788A-458A-A71C-962C635F0263}" type="slidenum">
              <a:rPr lang="en-US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744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418" y="454520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IN" b="1" dirty="0" smtClean="0"/>
              <a:t>Boolean operator ‘OR’</a:t>
            </a:r>
            <a:r>
              <a:rPr lang="en-IN" b="1" dirty="0"/>
              <a:t/>
            </a:r>
            <a:br>
              <a:rPr lang="en-IN" b="1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 smtClean="0"/>
              <a:t>By </a:t>
            </a:r>
            <a:r>
              <a:rPr lang="en-IN" dirty="0"/>
              <a:t>using the OR term you can search for one or another term, not just all the terms</a:t>
            </a:r>
            <a:r>
              <a:rPr lang="en-IN" dirty="0" smtClean="0"/>
              <a:t>.</a:t>
            </a:r>
          </a:p>
          <a:p>
            <a:pPr algn="just"/>
            <a:r>
              <a:rPr lang="en-IN" dirty="0" smtClean="0"/>
              <a:t>OR </a:t>
            </a:r>
            <a:r>
              <a:rPr lang="en-IN" dirty="0"/>
              <a:t>searches can be useful for finding things that you’re not sure which term will be used from a known list</a:t>
            </a:r>
            <a:r>
              <a:rPr lang="en-IN" dirty="0" smtClean="0"/>
              <a:t>.</a:t>
            </a:r>
          </a:p>
          <a:p>
            <a:pPr algn="just"/>
            <a:r>
              <a:rPr lang="en-IN" dirty="0" smtClean="0"/>
              <a:t>Ex: “plant ecology” OR “plant physiology”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294608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1736130" y="228600"/>
            <a:ext cx="6624638" cy="9906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000" b="1" dirty="0" smtClean="0"/>
              <a:t>Search for specific Format</a:t>
            </a:r>
          </a:p>
        </p:txBody>
      </p:sp>
      <p:sp>
        <p:nvSpPr>
          <p:cNvPr id="37893" name="Content Placeholder 2"/>
          <p:cNvSpPr>
            <a:spLocks noGrp="1"/>
          </p:cNvSpPr>
          <p:nvPr>
            <p:ph idx="1"/>
          </p:nvPr>
        </p:nvSpPr>
        <p:spPr>
          <a:xfrm>
            <a:off x="734517" y="1480279"/>
            <a:ext cx="8709285" cy="4495800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dirty="0" smtClean="0"/>
              <a:t>When you are searching for web pages in specific format viz., pdf, doc, </a:t>
            </a:r>
            <a:r>
              <a:rPr lang="en-US" dirty="0" err="1" smtClean="0"/>
              <a:t>htm</a:t>
            </a:r>
            <a:r>
              <a:rPr lang="en-US" dirty="0" smtClean="0"/>
              <a:t> </a:t>
            </a:r>
            <a:r>
              <a:rPr lang="en-US" dirty="0" smtClean="0"/>
              <a:t>etc., </a:t>
            </a:r>
            <a:r>
              <a:rPr lang="en-US" dirty="0" smtClean="0"/>
              <a:t>you may use: </a:t>
            </a:r>
          </a:p>
          <a:p>
            <a:pPr algn="just" eaLnBrk="1" hangingPunct="1"/>
            <a:r>
              <a:rPr lang="en-US" sz="3200" dirty="0" smtClean="0"/>
              <a:t>“organic chemistry” </a:t>
            </a:r>
            <a:r>
              <a:rPr lang="en-US" sz="3200" dirty="0" err="1" smtClean="0"/>
              <a:t>filetype:doc</a:t>
            </a:r>
            <a:endParaRPr lang="en-US" sz="3200" dirty="0" smtClean="0"/>
          </a:p>
          <a:p>
            <a:pPr algn="just" eaLnBrk="1" hangingPunct="1"/>
            <a:r>
              <a:rPr lang="en-US" sz="3200" dirty="0" smtClean="0"/>
              <a:t>“modern physics” </a:t>
            </a:r>
            <a:r>
              <a:rPr lang="en-US" sz="3200" dirty="0" err="1" smtClean="0"/>
              <a:t>filetype:pdf</a:t>
            </a:r>
            <a:endParaRPr lang="en-US" sz="3200" dirty="0" smtClean="0"/>
          </a:p>
          <a:p>
            <a:pPr algn="just" eaLnBrk="1" hangingPunct="1"/>
            <a:r>
              <a:rPr lang="en-US" sz="3200" dirty="0" smtClean="0"/>
              <a:t>“water pollution” </a:t>
            </a:r>
            <a:r>
              <a:rPr lang="en-US" sz="3200" dirty="0" err="1" smtClean="0"/>
              <a:t>filetype:htm</a:t>
            </a:r>
            <a:endParaRPr lang="en-US" sz="3200" dirty="0" smtClean="0"/>
          </a:p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37891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F28E849E-7D7E-4E77-AFAA-48EAA199C2B9}" type="datetime1">
              <a:rPr lang="en-US" smtClean="0">
                <a:solidFill>
                  <a:schemeClr val="tx2"/>
                </a:solidFill>
              </a:rPr>
              <a:pPr/>
              <a:t>4/23/2020</a:t>
            </a:fld>
            <a:endParaRPr lang="en-US" smtClean="0">
              <a:solidFill>
                <a:schemeClr val="tx2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03E5F30C-36BA-4CFC-AB2A-5B3259F8413C}" type="slidenum">
              <a:rPr lang="en-US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89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1736130" y="228600"/>
            <a:ext cx="6624638" cy="9906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4000" b="1" dirty="0" smtClean="0"/>
              <a:t>Search for specific domains</a:t>
            </a:r>
          </a:p>
        </p:txBody>
      </p:sp>
      <p:sp>
        <p:nvSpPr>
          <p:cNvPr id="40965" name="Rectangle 3"/>
          <p:cNvSpPr>
            <a:spLocks noGrp="1" noChangeArrowheads="1"/>
          </p:cNvSpPr>
          <p:nvPr>
            <p:ph idx="1"/>
          </p:nvPr>
        </p:nvSpPr>
        <p:spPr>
          <a:xfrm>
            <a:off x="509666" y="1600200"/>
            <a:ext cx="8598351" cy="44958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dirty="0" smtClean="0"/>
              <a:t>You can use Google to search only within one specific website by entering the search terms you're looking for, followed by the word "site" and a colon followed by the domain name.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sz="3200" dirty="0" smtClean="0"/>
              <a:t>“Indian economy” </a:t>
            </a:r>
            <a:r>
              <a:rPr lang="en-US" sz="3200" dirty="0" err="1" smtClean="0"/>
              <a:t>site:org</a:t>
            </a:r>
            <a:endParaRPr lang="en-US" sz="3200" dirty="0" smtClean="0"/>
          </a:p>
          <a:p>
            <a:pPr algn="just" eaLnBrk="1" hangingPunct="1">
              <a:lnSpc>
                <a:spcPct val="90000"/>
              </a:lnSpc>
            </a:pPr>
            <a:r>
              <a:rPr lang="en-US" sz="3200" dirty="0" smtClean="0"/>
              <a:t>“Indian economy” </a:t>
            </a:r>
            <a:r>
              <a:rPr lang="en-US" sz="3200" dirty="0" err="1" smtClean="0"/>
              <a:t>site:com</a:t>
            </a:r>
            <a:endParaRPr lang="en-US" sz="3200" dirty="0" smtClean="0"/>
          </a:p>
          <a:p>
            <a:pPr algn="just" eaLnBrk="1" hangingPunct="1">
              <a:lnSpc>
                <a:spcPct val="90000"/>
              </a:lnSpc>
            </a:pPr>
            <a:r>
              <a:rPr lang="en-US" sz="3200" dirty="0" smtClean="0"/>
              <a:t>“Indian economy” </a:t>
            </a:r>
            <a:r>
              <a:rPr lang="en-US" sz="3200" dirty="0" err="1" smtClean="0"/>
              <a:t>site:edu</a:t>
            </a:r>
            <a:endParaRPr lang="en-US" sz="3200" dirty="0" smtClean="0"/>
          </a:p>
          <a:p>
            <a:pPr algn="just" eaLnBrk="1" hangingPunct="1">
              <a:lnSpc>
                <a:spcPct val="90000"/>
              </a:lnSpc>
            </a:pPr>
            <a:endParaRPr lang="en-US" dirty="0" smtClean="0"/>
          </a:p>
          <a:p>
            <a:pPr algn="just" eaLnBrk="1" hangingPunct="1">
              <a:lnSpc>
                <a:spcPct val="90000"/>
              </a:lnSpc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83870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736130" y="228600"/>
            <a:ext cx="6624638" cy="9906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4000" b="1" dirty="0" smtClean="0"/>
              <a:t>Meta Search engines</a:t>
            </a:r>
          </a:p>
        </p:txBody>
      </p:sp>
      <p:sp>
        <p:nvSpPr>
          <p:cNvPr id="51205" name="Rectangle 3"/>
          <p:cNvSpPr>
            <a:spLocks noGrp="1" noChangeArrowheads="1"/>
          </p:cNvSpPr>
          <p:nvPr>
            <p:ph idx="1"/>
          </p:nvPr>
        </p:nvSpPr>
        <p:spPr>
          <a:xfrm>
            <a:off x="509665" y="1600200"/>
            <a:ext cx="8694295" cy="4495800"/>
          </a:xfrm>
        </p:spPr>
        <p:txBody>
          <a:bodyPr>
            <a:normAutofit/>
          </a:bodyPr>
          <a:lstStyle/>
          <a:p>
            <a:pPr algn="just">
              <a:buClr>
                <a:schemeClr val="accent6">
                  <a:lumMod val="20000"/>
                  <a:lumOff val="80000"/>
                </a:schemeClr>
              </a:buClr>
            </a:pPr>
            <a:r>
              <a:rPr lang="en-US" sz="3200" dirty="0" smtClean="0"/>
              <a:t>These search engines utilize databases maintained by other search engines. </a:t>
            </a:r>
          </a:p>
          <a:p>
            <a:pPr algn="just">
              <a:buClr>
                <a:schemeClr val="accent6">
                  <a:lumMod val="20000"/>
                  <a:lumOff val="80000"/>
                </a:schemeClr>
              </a:buClr>
            </a:pPr>
            <a:r>
              <a:rPr lang="en-US" sz="3200" dirty="0" smtClean="0"/>
              <a:t>A meta search engine accepts a single query from the user and sends it to multiple search engines in parallel. </a:t>
            </a:r>
          </a:p>
        </p:txBody>
      </p:sp>
    </p:spTree>
    <p:extLst>
      <p:ext uri="{BB962C8B-B14F-4D97-AF65-F5344CB8AC3E}">
        <p14:creationId xmlns:p14="http://schemas.microsoft.com/office/powerpoint/2010/main" val="1837075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IN" dirty="0" smtClean="0"/>
              <a:t>Cont..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/>
              <a:t>A meta search engine is not technically a search engine, but a web portal which aggregates the web search results for a keyword or a phrase of many different search engines using a proprietary algorithm</a:t>
            </a:r>
          </a:p>
        </p:txBody>
      </p:sp>
    </p:spTree>
    <p:extLst>
      <p:ext uri="{BB962C8B-B14F-4D97-AF65-F5344CB8AC3E}">
        <p14:creationId xmlns:p14="http://schemas.microsoft.com/office/powerpoint/2010/main" val="10884961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1736130" y="228600"/>
            <a:ext cx="7797614" cy="9906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000" b="1" dirty="0" smtClean="0"/>
              <a:t>Different meta search engines</a:t>
            </a:r>
          </a:p>
        </p:txBody>
      </p:sp>
      <p:sp>
        <p:nvSpPr>
          <p:cNvPr id="52229" name="Rectangle 3"/>
          <p:cNvSpPr>
            <a:spLocks noGrp="1" noChangeArrowheads="1"/>
          </p:cNvSpPr>
          <p:nvPr>
            <p:ph idx="1"/>
          </p:nvPr>
        </p:nvSpPr>
        <p:spPr>
          <a:xfrm>
            <a:off x="839449" y="1600200"/>
            <a:ext cx="7521319" cy="4495800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en-US" sz="3200" dirty="0" smtClean="0"/>
              <a:t>Some of the meta search engines are:</a:t>
            </a:r>
          </a:p>
          <a:p>
            <a:pPr eaLnBrk="1" hangingPunct="1"/>
            <a:r>
              <a:rPr lang="en-US" sz="3000" dirty="0" err="1" smtClean="0"/>
              <a:t>MetaCrawler</a:t>
            </a:r>
            <a:r>
              <a:rPr lang="en-US" sz="3000" dirty="0" smtClean="0"/>
              <a:t> (</a:t>
            </a:r>
            <a:r>
              <a:rPr lang="en-US" sz="3000" dirty="0"/>
              <a:t>www.metacrawler.com)</a:t>
            </a:r>
          </a:p>
          <a:p>
            <a:pPr eaLnBrk="1" hangingPunct="1"/>
            <a:r>
              <a:rPr lang="en-US" sz="3000" dirty="0"/>
              <a:t>Dogpile(www.dogpile.com)</a:t>
            </a:r>
          </a:p>
          <a:p>
            <a:pPr eaLnBrk="1" hangingPunct="1"/>
            <a:r>
              <a:rPr lang="en-US" sz="3000" dirty="0" err="1"/>
              <a:t>ProFusion</a:t>
            </a:r>
            <a:r>
              <a:rPr lang="en-US" sz="3000" dirty="0"/>
              <a:t> (www.profusion.com)</a:t>
            </a:r>
          </a:p>
          <a:p>
            <a:pPr eaLnBrk="1" hangingPunct="1"/>
            <a:r>
              <a:rPr lang="en-US" sz="3000" dirty="0" err="1"/>
              <a:t>Ixquick</a:t>
            </a:r>
            <a:r>
              <a:rPr lang="en-US" sz="3000" dirty="0"/>
              <a:t> (www.ixquick.com)</a:t>
            </a:r>
          </a:p>
          <a:p>
            <a:r>
              <a:rPr lang="en-IN" sz="3000" dirty="0" err="1" smtClean="0"/>
              <a:t>Metager</a:t>
            </a:r>
            <a:r>
              <a:rPr lang="en-IN" sz="3000" dirty="0" smtClean="0"/>
              <a:t> (www.mmetager.com)</a:t>
            </a:r>
            <a:endParaRPr lang="en-IN" sz="3000" dirty="0"/>
          </a:p>
          <a:p>
            <a:pPr marL="0" indent="0" eaLnBrk="1" hangingPunct="1">
              <a:buNone/>
            </a:pPr>
            <a:r>
              <a:rPr lang="en-US" sz="30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43815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IN" sz="4000" dirty="0" smtClean="0"/>
              <a:t>Cont..</a:t>
            </a:r>
            <a:endParaRPr lang="en-IN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IN" b="1" dirty="0" err="1" smtClean="0"/>
              <a:t>Ixquick</a:t>
            </a:r>
            <a:endParaRPr lang="en-IN" dirty="0" smtClean="0"/>
          </a:p>
          <a:p>
            <a:pPr algn="just"/>
            <a:r>
              <a:rPr lang="en-IN" dirty="0" err="1" smtClean="0"/>
              <a:t>Ixquick</a:t>
            </a:r>
            <a:r>
              <a:rPr lang="en-IN" dirty="0" smtClean="0"/>
              <a:t> </a:t>
            </a:r>
            <a:r>
              <a:rPr lang="en-IN" dirty="0"/>
              <a:t>is a Dutch metasearch engine that processes search queries anonymously and represents results with a star system</a:t>
            </a:r>
            <a:r>
              <a:rPr lang="en-IN" dirty="0" smtClean="0"/>
              <a:t>.</a:t>
            </a:r>
          </a:p>
          <a:p>
            <a:pPr marL="0" indent="0" algn="just">
              <a:buNone/>
            </a:pPr>
            <a:r>
              <a:rPr lang="en-IN" b="1" dirty="0" err="1" smtClean="0"/>
              <a:t>Metacrawler</a:t>
            </a:r>
            <a:r>
              <a:rPr lang="en-IN" dirty="0" smtClean="0"/>
              <a:t> </a:t>
            </a:r>
          </a:p>
          <a:p>
            <a:pPr algn="just"/>
            <a:r>
              <a:rPr lang="en-IN" dirty="0" smtClean="0"/>
              <a:t>A </a:t>
            </a:r>
            <a:r>
              <a:rPr lang="en-IN" dirty="0"/>
              <a:t>metasearch engine that aggregates German and international sources and offers a professional search</a:t>
            </a:r>
          </a:p>
        </p:txBody>
      </p:sp>
    </p:spTree>
    <p:extLst>
      <p:ext uri="{BB962C8B-B14F-4D97-AF65-F5344CB8AC3E}">
        <p14:creationId xmlns:p14="http://schemas.microsoft.com/office/powerpoint/2010/main" val="17740750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IN" dirty="0" smtClean="0"/>
              <a:t>Cont..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IN" b="1" dirty="0" smtClean="0"/>
              <a:t>Dogpile</a:t>
            </a:r>
            <a:endParaRPr lang="en-IN" dirty="0"/>
          </a:p>
          <a:p>
            <a:pPr algn="just"/>
            <a:r>
              <a:rPr lang="en-IN" dirty="0" smtClean="0"/>
              <a:t>Dogpile </a:t>
            </a:r>
            <a:r>
              <a:rPr lang="en-IN" dirty="0"/>
              <a:t>is an American metasearch engine which offers a variety of functions. </a:t>
            </a:r>
            <a:endParaRPr lang="en-IN" dirty="0" smtClean="0"/>
          </a:p>
          <a:p>
            <a:pPr algn="just"/>
            <a:r>
              <a:rPr lang="en-IN" dirty="0" smtClean="0"/>
              <a:t>For </a:t>
            </a:r>
            <a:r>
              <a:rPr lang="en-IN" dirty="0"/>
              <a:t>example, Preferences (search preferences), </a:t>
            </a:r>
            <a:r>
              <a:rPr lang="en-IN" dirty="0" err="1"/>
              <a:t>Intellifind</a:t>
            </a:r>
            <a:r>
              <a:rPr lang="en-IN" dirty="0"/>
              <a:t> (search recommendations) or </a:t>
            </a:r>
            <a:r>
              <a:rPr lang="en-IN" dirty="0" err="1"/>
              <a:t>Favorite</a:t>
            </a:r>
            <a:r>
              <a:rPr lang="en-IN" dirty="0"/>
              <a:t> Fetches (searches from other users</a:t>
            </a:r>
            <a:r>
              <a:rPr lang="en-IN" dirty="0" smtClean="0"/>
              <a:t>).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96457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1736130" y="228600"/>
            <a:ext cx="6624638" cy="9906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000" b="1" dirty="0" smtClean="0"/>
              <a:t>What is Search </a:t>
            </a:r>
            <a:r>
              <a:rPr lang="en-US" sz="4000" b="1" dirty="0" smtClean="0"/>
              <a:t>engine?</a:t>
            </a:r>
            <a:endParaRPr lang="en-US" sz="4000" b="1" dirty="0" smtClean="0"/>
          </a:p>
        </p:txBody>
      </p:sp>
      <p:sp>
        <p:nvSpPr>
          <p:cNvPr id="16389" name="Content Placeholder 2"/>
          <p:cNvSpPr>
            <a:spLocks noGrp="1"/>
          </p:cNvSpPr>
          <p:nvPr>
            <p:ph idx="1"/>
          </p:nvPr>
        </p:nvSpPr>
        <p:spPr>
          <a:xfrm>
            <a:off x="689547" y="1469117"/>
            <a:ext cx="8604354" cy="5016628"/>
          </a:xfrm>
        </p:spPr>
        <p:txBody>
          <a:bodyPr>
            <a:noAutofit/>
          </a:bodyPr>
          <a:lstStyle/>
          <a:p>
            <a:pPr algn="just" eaLnBrk="1" hangingPunct="1"/>
            <a:r>
              <a:rPr lang="en-US" dirty="0" smtClean="0"/>
              <a:t>Search engine is a tool, which helps in </a:t>
            </a:r>
            <a:r>
              <a:rPr lang="en-US" dirty="0" smtClean="0"/>
              <a:t>retrieving </a:t>
            </a:r>
            <a:r>
              <a:rPr lang="en-US" dirty="0" smtClean="0"/>
              <a:t>information from the web. </a:t>
            </a:r>
          </a:p>
          <a:p>
            <a:pPr algn="just" eaLnBrk="1" hangingPunct="1"/>
            <a:r>
              <a:rPr lang="en-US" dirty="0" smtClean="0"/>
              <a:t>In other words search engine acts as a searchable index of </a:t>
            </a:r>
            <a:r>
              <a:rPr lang="en-US" dirty="0" smtClean="0"/>
              <a:t>webpages </a:t>
            </a:r>
            <a:r>
              <a:rPr lang="en-US" dirty="0" smtClean="0"/>
              <a:t>of the world. </a:t>
            </a:r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6596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IN" dirty="0" smtClean="0"/>
              <a:t>Cont..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IN" b="1" dirty="0" err="1" smtClean="0"/>
              <a:t>Yabado</a:t>
            </a:r>
            <a:endParaRPr lang="en-IN" b="1" dirty="0" smtClean="0"/>
          </a:p>
          <a:p>
            <a:pPr algn="just"/>
            <a:r>
              <a:rPr lang="en-IN" dirty="0" smtClean="0"/>
              <a:t>It is a </a:t>
            </a:r>
            <a:r>
              <a:rPr lang="en-IN" dirty="0"/>
              <a:t>metasearch engine from Germany that conducts anonymized searches in about ten different sources</a:t>
            </a:r>
            <a:r>
              <a:rPr lang="en-IN" dirty="0" smtClean="0"/>
              <a:t>.</a:t>
            </a:r>
          </a:p>
          <a:p>
            <a:pPr marL="0" indent="0" algn="just">
              <a:buNone/>
            </a:pPr>
            <a:r>
              <a:rPr lang="en-IN" b="1" dirty="0" err="1" smtClean="0"/>
              <a:t>Metager</a:t>
            </a:r>
            <a:endParaRPr lang="en-IN" b="1" dirty="0" smtClean="0"/>
          </a:p>
          <a:p>
            <a:pPr algn="just"/>
            <a:r>
              <a:rPr lang="en-IN" dirty="0" smtClean="0"/>
              <a:t>A </a:t>
            </a:r>
            <a:r>
              <a:rPr lang="en-IN" dirty="0"/>
              <a:t>German metasearch </a:t>
            </a:r>
            <a:r>
              <a:rPr lang="en-IN" dirty="0" smtClean="0"/>
              <a:t>engine and searches </a:t>
            </a:r>
            <a:r>
              <a:rPr lang="en-IN" dirty="0"/>
              <a:t>are anonymized with this service as well.</a:t>
            </a:r>
          </a:p>
        </p:txBody>
      </p:sp>
    </p:spTree>
    <p:extLst>
      <p:ext uri="{BB962C8B-B14F-4D97-AF65-F5344CB8AC3E}">
        <p14:creationId xmlns:p14="http://schemas.microsoft.com/office/powerpoint/2010/main" val="956347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dirty="0" smtClean="0"/>
              <a:t>Advantages of meta search engine</a:t>
            </a:r>
            <a:endParaRPr lang="en-IN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dirty="0"/>
              <a:t>For Internet users, metasearch engines have the advantage of running a search query on multiple search engines concurrently. </a:t>
            </a:r>
            <a:endParaRPr lang="en-IN" dirty="0" smtClean="0"/>
          </a:p>
          <a:p>
            <a:pPr algn="just"/>
            <a:r>
              <a:rPr lang="en-IN" dirty="0" smtClean="0"/>
              <a:t>The </a:t>
            </a:r>
            <a:r>
              <a:rPr lang="en-IN" dirty="0"/>
              <a:t>results are displayed in a uniform structure. </a:t>
            </a:r>
            <a:endParaRPr lang="en-IN" dirty="0" smtClean="0"/>
          </a:p>
          <a:p>
            <a:pPr algn="just"/>
            <a:r>
              <a:rPr lang="en-IN" dirty="0" smtClean="0"/>
              <a:t>In </a:t>
            </a:r>
            <a:r>
              <a:rPr lang="en-IN" dirty="0"/>
              <a:t>addition to saving time, metasearch engines offer the ability to use less well-known search engines. </a:t>
            </a:r>
            <a:endParaRPr lang="en-IN" dirty="0" smtClean="0"/>
          </a:p>
        </p:txBody>
      </p:sp>
    </p:spTree>
    <p:extLst>
      <p:ext uri="{BB962C8B-B14F-4D97-AF65-F5344CB8AC3E}">
        <p14:creationId xmlns:p14="http://schemas.microsoft.com/office/powerpoint/2010/main" val="24994732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IN" dirty="0" smtClean="0"/>
              <a:t>Cont..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dirty="0"/>
              <a:t>Thus, results can be achieved and one can discover websites that may otherwise not have been found with the same search request in a standard “single-search engine.”</a:t>
            </a:r>
          </a:p>
          <a:p>
            <a:pPr algn="just"/>
            <a:r>
              <a:rPr lang="en-IN" dirty="0"/>
              <a:t>On the other hand, metasearch engines can help with keyword optimization, because they generally have a very large site diversity with respect to a particular topic or keyword</a:t>
            </a:r>
            <a:r>
              <a:rPr lang="en-IN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466759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IN" dirty="0" smtClean="0"/>
              <a:t>Cont..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/>
              <a:t>That way, possible synonyms or meaningful phrase combinations with regard to a specific keyword can be discovered more easily.</a:t>
            </a:r>
          </a:p>
          <a:p>
            <a:pPr algn="just"/>
            <a:r>
              <a:rPr lang="en-IN" dirty="0" smtClean="0"/>
              <a:t>Meta </a:t>
            </a:r>
            <a:r>
              <a:rPr lang="en-IN" dirty="0"/>
              <a:t>search engines </a:t>
            </a:r>
            <a:r>
              <a:rPr lang="en-IN" dirty="0" smtClean="0"/>
              <a:t>saves time since they search databases of different search engines.</a:t>
            </a:r>
            <a:endParaRPr lang="en-IN" dirty="0"/>
          </a:p>
          <a:p>
            <a:pPr algn="just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02681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IN" dirty="0" smtClean="0"/>
              <a:t>Cont..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/>
              <a:t>A search engine is a searchable </a:t>
            </a:r>
            <a:r>
              <a:rPr lang="en-IN" dirty="0" smtClean="0"/>
              <a:t>database: </a:t>
            </a:r>
            <a:endParaRPr lang="en-IN" dirty="0"/>
          </a:p>
          <a:p>
            <a:pPr lvl="1" algn="just"/>
            <a:r>
              <a:rPr lang="en-IN" sz="3000" dirty="0"/>
              <a:t>which collects information on web pages </a:t>
            </a:r>
            <a:endParaRPr lang="en-IN" sz="3000" dirty="0" smtClean="0"/>
          </a:p>
          <a:p>
            <a:pPr lvl="1" algn="just"/>
            <a:r>
              <a:rPr lang="en-IN" sz="3000" dirty="0" smtClean="0"/>
              <a:t>indexes </a:t>
            </a:r>
            <a:r>
              <a:rPr lang="en-IN" sz="3000" dirty="0"/>
              <a:t>the information </a:t>
            </a:r>
          </a:p>
          <a:p>
            <a:pPr lvl="1" algn="just"/>
            <a:r>
              <a:rPr lang="en-IN" sz="3000" dirty="0"/>
              <a:t>stores the result in a huge </a:t>
            </a:r>
            <a:r>
              <a:rPr lang="en-IN" sz="3000" dirty="0" smtClean="0"/>
              <a:t>database and then</a:t>
            </a:r>
            <a:endParaRPr lang="en-IN" sz="3000" dirty="0"/>
          </a:p>
          <a:p>
            <a:pPr lvl="1" algn="just"/>
            <a:r>
              <a:rPr lang="en-IN" sz="3000" dirty="0"/>
              <a:t>information can be quickly </a:t>
            </a:r>
            <a:r>
              <a:rPr lang="en-IN" sz="3000" dirty="0" smtClean="0"/>
              <a:t>searched by the user</a:t>
            </a:r>
            <a:r>
              <a:rPr lang="en-IN" sz="3200" dirty="0" smtClean="0"/>
              <a:t>. </a:t>
            </a:r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val="3282729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dirty="0" smtClean="0"/>
              <a:t>Need and importance</a:t>
            </a:r>
            <a:endParaRPr lang="en-IN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dirty="0" smtClean="0"/>
              <a:t>Internet user can’t remember the URL of various web sites.</a:t>
            </a:r>
          </a:p>
          <a:p>
            <a:pPr algn="just"/>
            <a:r>
              <a:rPr lang="en-IN" dirty="0" smtClean="0"/>
              <a:t>Search engine searches specific information on the web.</a:t>
            </a:r>
          </a:p>
          <a:p>
            <a:pPr algn="just"/>
            <a:r>
              <a:rPr lang="en-IN" dirty="0" smtClean="0"/>
              <a:t>Filter the information.</a:t>
            </a:r>
          </a:p>
          <a:p>
            <a:pPr algn="just"/>
            <a:r>
              <a:rPr lang="en-IN" dirty="0" smtClean="0"/>
              <a:t>Provides much more information than just the URL of a Web site.</a:t>
            </a:r>
          </a:p>
          <a:p>
            <a:pPr algn="just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055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IN" dirty="0" smtClean="0"/>
              <a:t>Cont..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/>
              <a:t>The role of a search engine is to help a user </a:t>
            </a:r>
            <a:r>
              <a:rPr lang="en-IN" dirty="0" smtClean="0"/>
              <a:t>to find </a:t>
            </a:r>
            <a:r>
              <a:rPr lang="en-IN" dirty="0"/>
              <a:t>what they are looking for on the web</a:t>
            </a:r>
            <a:r>
              <a:rPr lang="en-IN" dirty="0" smtClean="0"/>
              <a:t>.</a:t>
            </a:r>
          </a:p>
          <a:p>
            <a:pPr algn="just"/>
            <a:r>
              <a:rPr lang="en-IN" dirty="0"/>
              <a:t>Search engine provides access to a large and distributed document </a:t>
            </a:r>
            <a:r>
              <a:rPr lang="en-IN" dirty="0" smtClean="0"/>
              <a:t>collection.</a:t>
            </a:r>
          </a:p>
          <a:p>
            <a:pPr algn="just"/>
            <a:r>
              <a:rPr lang="en-IN" dirty="0"/>
              <a:t>Search </a:t>
            </a:r>
            <a:r>
              <a:rPr lang="en-IN" dirty="0" smtClean="0"/>
              <a:t>engine </a:t>
            </a:r>
            <a:r>
              <a:rPr lang="en-IN" dirty="0"/>
              <a:t>solves user’s information </a:t>
            </a:r>
            <a:r>
              <a:rPr lang="en-IN" dirty="0" smtClean="0"/>
              <a:t>needs.</a:t>
            </a:r>
          </a:p>
          <a:p>
            <a:pPr algn="just"/>
            <a:r>
              <a:rPr lang="en-IN" dirty="0" smtClean="0"/>
              <a:t>Users can </a:t>
            </a:r>
            <a:r>
              <a:rPr lang="en-IN" dirty="0"/>
              <a:t>achieve the best results by using less commonly used </a:t>
            </a:r>
            <a:r>
              <a:rPr lang="en-IN" dirty="0" smtClean="0"/>
              <a:t>words in less time.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9710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736130" y="228600"/>
            <a:ext cx="6624638" cy="9906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4000" b="1" dirty="0" smtClean="0"/>
              <a:t>Types of Search engines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idx="1"/>
          </p:nvPr>
        </p:nvSpPr>
        <p:spPr>
          <a:xfrm>
            <a:off x="734517" y="1600200"/>
            <a:ext cx="8829207" cy="4495800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en-US" dirty="0" smtClean="0"/>
              <a:t>The different types of search engines are:</a:t>
            </a:r>
          </a:p>
          <a:p>
            <a:pPr eaLnBrk="1" hangingPunct="1"/>
            <a:r>
              <a:rPr lang="en-US" dirty="0" smtClean="0"/>
              <a:t>Robot Driven/</a:t>
            </a:r>
            <a:r>
              <a:rPr lang="en-IN" dirty="0" smtClean="0"/>
              <a:t>Crawler </a:t>
            </a:r>
            <a:r>
              <a:rPr lang="en-IN" dirty="0"/>
              <a:t>Based Search Engines</a:t>
            </a:r>
          </a:p>
          <a:p>
            <a:r>
              <a:rPr lang="en-US" dirty="0" smtClean="0"/>
              <a:t>Meta Search Engines.</a:t>
            </a:r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49958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736130" y="228600"/>
            <a:ext cx="6624638" cy="990600"/>
          </a:xfrm>
        </p:spPr>
        <p:txBody>
          <a:bodyPr>
            <a:normAutofit/>
          </a:bodyPr>
          <a:lstStyle/>
          <a:p>
            <a:pPr eaLnBrk="1" hangingPunct="1"/>
            <a:r>
              <a:rPr lang="en-US" b="1" dirty="0" smtClean="0"/>
              <a:t>Robot driven Search </a:t>
            </a:r>
            <a:r>
              <a:rPr lang="en-US" b="1" dirty="0" smtClean="0"/>
              <a:t>engine</a:t>
            </a:r>
            <a:endParaRPr lang="en-US" b="1" dirty="0" smtClean="0"/>
          </a:p>
        </p:txBody>
      </p:sp>
      <p:sp>
        <p:nvSpPr>
          <p:cNvPr id="19461" name="Rectangle 3"/>
          <p:cNvSpPr>
            <a:spLocks noGrp="1" noChangeArrowheads="1"/>
          </p:cNvSpPr>
          <p:nvPr>
            <p:ph idx="1"/>
          </p:nvPr>
        </p:nvSpPr>
        <p:spPr>
          <a:xfrm>
            <a:off x="599604" y="1466538"/>
            <a:ext cx="8379501" cy="5391462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sz="3200" dirty="0" smtClean="0"/>
              <a:t>It is program </a:t>
            </a:r>
            <a:r>
              <a:rPr lang="en-US" sz="3200" dirty="0" smtClean="0"/>
              <a:t>that retrieve information from sites on the Web using standard protocols.</a:t>
            </a:r>
          </a:p>
          <a:p>
            <a:pPr algn="just" eaLnBrk="1" hangingPunct="1"/>
            <a:r>
              <a:rPr lang="en-US" dirty="0" smtClean="0"/>
              <a:t>It has its own </a:t>
            </a:r>
            <a:r>
              <a:rPr lang="en-US" dirty="0" smtClean="0"/>
              <a:t>index as well as database.</a:t>
            </a:r>
          </a:p>
          <a:p>
            <a:pPr algn="just" eaLnBrk="1" hangingPunct="1"/>
            <a:r>
              <a:rPr lang="en-US" sz="3200" dirty="0" smtClean="0"/>
              <a:t>It Searches </a:t>
            </a:r>
            <a:r>
              <a:rPr lang="en-US" sz="3200" dirty="0" smtClean="0"/>
              <a:t>information from </a:t>
            </a:r>
            <a:r>
              <a:rPr lang="en-US" sz="3200" dirty="0" smtClean="0"/>
              <a:t>its own </a:t>
            </a:r>
            <a:r>
              <a:rPr lang="en-US" sz="3200" dirty="0" smtClean="0"/>
              <a:t>database and g</a:t>
            </a:r>
            <a:r>
              <a:rPr lang="en-US" dirty="0" smtClean="0"/>
              <a:t>ives information as search results. </a:t>
            </a:r>
          </a:p>
          <a:p>
            <a:pPr algn="just" eaLnBrk="1" hangingPunct="1"/>
            <a:endParaRPr lang="en-US" sz="3200" dirty="0" smtClean="0"/>
          </a:p>
          <a:p>
            <a:pPr algn="just" eaLnBrk="1" hangingPunct="1">
              <a:buFontTx/>
              <a:buNone/>
            </a:pPr>
            <a:endParaRPr lang="en-US" sz="3200" dirty="0" smtClean="0"/>
          </a:p>
          <a:p>
            <a:pPr algn="just" eaLnBrk="1" hangingPunct="1"/>
            <a:endParaRPr lang="en-US" sz="3200" dirty="0" smtClean="0"/>
          </a:p>
        </p:txBody>
      </p:sp>
      <p:sp>
        <p:nvSpPr>
          <p:cNvPr id="19462" name="AutoShape 7" descr="data:image/jpeg;base64,/9j/4AAQSkZJRgABAQAAAQABAAD/2wCEAAkGBxQSEhQUExQVFhUXGSEWGRgXFxwfHRweGRwaHB4eHRgYHCggHB8lHBgcIjEjJikrLi4uFx8zODMsNygtLywBCgoKDg0OGxAQGywkICQtLCwsNC8vLCwwLCwsLCwsLCwtLCwsLCwsLCwsLCwsLCwsNCwsLCwsLCwsLCwsLCwsLP/AABEIALYBFAMBEQACEQEDEQH/xAAcAAABBAMBAAAAAAAAAAAAAAAABAUGBwIDCAH/xABJEAABAgMFAwcJBgMGBgMAAAABAgMABBEFBhIhMRNBUQdUYXGBkbEUFiIyNXOTotIXI0JSodEzcsEVQ1NigpIkRLLh8PE0NmP/xAAbAQEAAwEBAQEAAAAAAAAAAAAAAgMEAQUGB//EADcRAAIBAgQCCAYCAQQDAQAAAAABAgMRBBIhMUFRBRMiYXGBkaEUMrHB0fAz8SMkNFLhQkNiBv/aAAwDAQACEQMRAD8Al1wblWe7Z0m45JsLWtlKlKU2CSSMyTxgB+8wLM5jLfDEAHmBZnMZb4YgA8wLM5jLfDEAHmBZnMZb4YgA8wLM5jLfDEAHmBZnMZb4YgA8wLM5jLfDEAHmBZnMZb4YgA8wLM5jLfDEAHmBZnMZb4YgA8wLM5jLfDEAHmBZnMZb4YgA8wLM5jLfDEAHmBZnMZb4YgA8wLM5jLfDEAHmBZnMZb4YgA8wLM5jLfDEAHmBZnMZb4YgA8wLM5jLfDEAHmBZnMZb4YgA8wLM5jLfDEAHmBZnMZb4YgA8wLM5jLfDEAHmBZnMZb4YgA8wLM5jLfDEAHmBZnMZb4YgA8wLM5jLfDEAHmBZnMZb4YgA8wLM5jLfDEAHmBZnMZb4YgA8wLM5jLfDEAHmBZnMZb4YgA8wLM5jLfDEAc+ctNmMy1prbYbQ0gNoOFAoKkZmggDoPk19lSPuEeEALrw3hak0guVKlGiG05qUToAIupUJVLvZLdsrnUUdN2NLE7aEx6SA0wg6DBjV2rUpKe5JHSY7ehHZN+dvb/sWm92kaZ1y1mAVpLEwBmUlvCrsKV0i2m8LJ2mnHvTv7WIzVVaxaYsuTezy9CiWVNFPE1SrpScjTrG/ImKsRSjSnljK5KnNyjdqxJ4oLAgAgAgAgAgAgDFYyNMjAFfztuzSbUalQ6dmalWSfSoKgE4cs+EZISm6zi3ovAwU51HiHBy0Xh+CwRGs3nsAEAEAEAEAEAEAEAEAEAEAEAEAEAEAEAEAEAEAcxcvvtdfum/CAL45NfZUj7hHhAELs10T9sqKzVDSKpG7M0/6cu08Y9PGQdKjCmvPxMlB5pykWwlNBQaR5hrPSIA1My6UVwgCuZgCLuXlcmJhcvKYQG6Y3CMVSc6JTUAZZlRrqMjWKVNzfZ25m6VCFCKdW7k9UtrLvf2XqJrwT9oySNsC2+0n10qSAoDjVFMuzLpiFV1KazJ3Rdg6eFxMuqknGT2ad14NMfbs3ianWA83lQ4VpOqFDUHxB3giJ9fBU3Ubslq+4x4jDToVHTl/YnYtlyYWtMuAEIJSVEVqRrrkBXLfWhjLh6tXEx6xPLF7aXb73wXhqRlGMNHq/Y8nLTmJfNxKVo4pyP8A7jPisTiMHJSm1ODdtrNemhZTpwqqy0Ypn7yMtSpmiat0qKak8Ogihr1R7WFj8TbJs9fIx1ZdWu0NotCfca2zSWcxiDeE920K8z04APGL4/DqVpXtzuvpb7kH1lrq373/APQ13HvXMTry0rUhJbzU0G6GhJAOMqNdKEYQQYvx2GhQaUVvxv8AaxXh6rqK7fsN0wa2+j+VX9I8Ol/PIz0f91Mldu3jUh9EqwEl5QKiVAkISKfhBGI1UMqgZxfKbcskT3KeHjGl11W9tklx8+C9RmvTbs7IJS6XWXATQtKSAs/yhGZ7jTpiupKpCzTv3GrCUsPiMynFxsr5k9PO5JrLnlTbKHm1FoLSDgWj0kmiqg16SP8Ab0xoTPMnHLJq9x4jpEIAIAIAIAIAIAIAIAIAIAIAIAIAIAIAIA5i5ffa6/dN+EAXxya+ypH3CPCAK3mcVkWttFA7JROYGrSzXLiUGlR/l6RHvTSxuGTj8y+q/J50b0Kuuz/fYueTmkOoS42oKQoVSoGoIjwpRcXZ7noJpq6ENrCaqNgpsDfiQVE9uNIHcYnCVNfMm/O32ZGSlwZErtXsmJyafl1BCUobyoM8SqipVXQU0pvjVjsNCjFKN7shhazlK8tkNHJbPYJ6bYdGFxZxAHWqclJ6wAD1VjxcJKycHufRdMUb5a0NYtb/AELNtXDsXcdMGBWKvChrGmdsrueRQzdbHLvdWKy5MZdeCdWgHZrNUdITvHXn3R5mJw86mBnCO7X/AGen0hXhLFp8tCUcnjgSl1r8QWVdYUa176xLomvGpQUeMTz8TBqd+Y/XhWhMu4pZASBWp6I70xZ4Sae7tbxurHMM7VUyu27Bfm7KWlGStoXEoVliSqtU9BpQ9YpHq9DTWEglUXC3gZcZF1X2R4u9fJMvKBM62404ynCagELw700Op3jjGt4TrZvqWmvp4lfW5IrOjG5FhOeVvzqwEbWuFAPqgkqpXec86ZZZViOKrqeWK2ireJKlTy3b3Y3O/wD2BP8AKr+kePS/nkY6H+6mIrwzIlraCnipDS0lJWFKTRK6HEFJINAoUNDkBHL5KzzbM+yhSeIwMXS1lHhvt3PmtSxLPu/LpGJICsWZUPxdJVqvrJMbIxitjwqtWpPSbent5cB3abSkUSABwESKzOACACACACACACACACACACACACACACACACAOYuX32uv3TfhAF8cmvsqR9wjwgBzt2w2ZxvZvIChqDvB4gjMHqidOpKm80HZkZRUlZkOlbgzEqomTnHG0k1wnCR2pIoT0nONcsc6itUgpez9UVKgo/K2h8as6fIouaI6UIaB/VCoo62HCC9X+SzI/+T9jXda5Tcm6t5K1KWsUUVEmuvHLedBHK1edV3mxCEYKyN94rmMTaw6cTbydHGyUqy0zHCM0qcZO7NdHF1aSyxenJ6r0ZrcuopxIRMPuPJH4VqyPWlNAr/VWOdWuOp1YqcfkSj4LX14eQ/yEihlAQgUEWGYaZ27CS5tWVqaXxScj2RlnhKUp50rPmtCxVZJW4GTtgF2m3cU4BnQ/t6temlYlHDQUlKV21td3t5bHHUdrLQRXjvEJItS7CAp1w4UA1wjU1NMzkCf/AHHo0qCcHVnsuW7M86jzKEdxFbd15ieaCX3QD6wwoQkA04ekqnRi3CJ0cX1LvTj6tv8ABGdHOu0xmupaM1Z843Z80cbTgOyVrhoCRQ64fRIwnQ0plF+KVKtS6+Cs72ZXSc4T6uWq4EjmritLmTMhx1LhNahxYOeuYVkOgR46owTuty1YeCbklq+9jlb12WZxpLb4xFPqrqcQ6lVr+ucSlCMlZo10K9Sg703Yj1n8nZZyRNzAb/IHVpT3II8YiqMVtf1NNTpGtU+ZRb55Vf1ZJrRWuUllKZa2xbFdmDhJSNcNAfSpmBTPTfE3otDLBKc7Sdr8Rlujf9u0F4GZd8UzWo7PAitaVO0xGtNAkmIxqKWyL6+DdFXlJe/4JhFhkCACACACACACACACACACACACACACACAOYuX32uv3TfhAF8cm3sqR9wjwgBJaXKA3LpxPyk82nTEplOGp3Ygspr2xdGi5aJovjh3J2i16muxuUVmbKhLy027hpiwpbyrWlaujWh7oSoOPzNHZ4aUPmaRLmpiqEqUCioBwroCK7jQkVHQTFVtSi2tj3yhH5k94hZizMkOA6EHqMcOWM4AIA0Ts42yhTjq0oQnVSjQCppmT0kR1JvRHUm3ZDT55Wfz2W+Kj94l1c+RPqZ8mNN97nqmnG5iXcLb7dKHUGhqDTcRU9YNCDGnD4t04OnJXizLUo5nmTszZJzlqgBLjUuTpjAX34QafqIhJ4bgpex1Kpxt7m6Ru4tcwJqZVjcAwpyolI1olNThFcySSTx3RCdW8ckVZfurJRhZ3e4/WjabMunE+620nitQTXqqc4qUW9i2MXLZDEeUKza08rb7leOGkT6mfIn1FTkPlm2qzMJxsOodTvKFA066aHriDi1uiEouOjRB70cpvkU4uWMqXMOGikuUJxpSr1MGtTTWNFPD54Zrmmnhc8M1xxk7htJStSCph4uqebdaIC28YSS2cqLQFAjCQRQ7ox9WjjxUna+qtZp8e/wATexeV2UUGrSSlAJoibQDsV8Auv8FZG4+iaGhhma+Y46MZrNS9OPlzRK0qBFRmDEzMewBg86lCSpRCUgVJJoABvJOkAVjeHlfQFlqz2VTSxqvMNjuFVDpyHTHNXsQcxibtW8k3mgBlJ/I2kD5gs/rEsnMhmb2FTRvIx6RWl0D8K0IP/SgeIhk7zt5D5d7lQ+8DFosmVdOQVngPf6vXUjpjjTW51T5ljoUCAQag5giBYewAQAQAQAQAQAQBzFy++11+6b8IAvjk19lSPuEeEAP81LIdQpDiQpChRSVCoIO4iC02OptO6KRvLYD9hTaZuUJLBNBWpoDq05xSdx6BvFTvhUVaOWW56VOpHEQyT3JvPX3kJqUbKm/KFumiZTCFLLg3FO4A/i4acIz9TOMuXeZVQqRk+FuI12ByWtuOGYnW0NhWaZVkkIQNwUsGqjxAoK16olLENLLH1JzxTSyw9RRbFpGynXWpCUllJS15Q6EhSVIQmgGNQ9Y1KiBrQHrPIx6xXkyMIqok5t72Jfd+b8tk0OOFCkvJrRvEAARQpqTXEDUEimkVTWWViicckrcisL6NNytry7VXxLlCVuNoceUTVTgNAFFWeEZCNVO8qTfE20byot6X8ib2beeVaRgal57CTWnkz6szTesE7ozuEm9WvUzOnJu7a9URy502l28E4sNqQFMAhLjeBQoGBmgiorr0gxdUTVFeJfWTWHir8fyKJK25q15x9lh8ysqxkpTYG1cqSBRR9WuEnLTLWuUXCNKKbV2yLpxowTkrtki8xm6U8rn8X5vK117tP0ivrXyXoU9c77L0GKy7xTUpOzFnvL8qwtKdYWoUWaIxhC6a1zFdajpoLJU4ygprTmWypxlBVFpwYwcllnN2m/MTU6fKHUYQlLmaRixGuE5UyoBoM8tIsrt00ox0RdiZOlFQhoi3v7Paw4dk3h0pgTTupSMd2efmZVd9JRFnWpIuSSdmt5WFxpvJKhjQn1BkMQURwqkHUVjVSeenJS4G6i+spSU+Bha1l+UXmSkiqUYHVdTaEqHzBI7Y7GWWgITy4Z+hcEYzAa5hhLiVIWlK0KFFJUAQQdxByIgdTad0RFdizNnkrkDtpetVSbivVG/YOH1eOA5a01iuzjsaushV0qaPn+fyPdj3jZmGFPgqbS2SHQ6kpU2pIBUlYOhAI46xJSTVyirTdN2ZV09MzV4pgtslTVntqzOhcI3n9t3XpJLizNfMWTdy6MrJICWm01H4iM68f++vTHcxNRSH+OEggBst2wJecbLb7YUDv0UDuIUMwRxjtyLimRq6gds97yF5RW0fSl3DvH5T0jSnSNxAjhFdl2ZOIFgQAQAQAQAQAQBzFy++11+6b8IAvjk19lSPuEeEASWAIvf20pfyGcbW6zj2KwEKWnFiwkpGEmuKtKdNItpRlnTSLqEZZ4tLiVZyLTrDU26t9bbZ2VEKcUlIzUmtCo60/Ssa8Um4qxvxsZOKsW9at5UoaC2GnJvFUJ8mAWmqfzLBonM9J1yyjFGF3Z6HnRptu0tPEiN0LG2jc1MT3lbDzhK5gqUWmyj0qAUPpISgZ10rSLqkrNRhZrgX1Z2ajCzXDiNNxLztSK5uS8paLQJXKvLV93U/hUoaDME03hfEROrTc0p28SyvSlNKdvEd5+58/MTjM8X5PG2E4AlLmAgEkVzqa4joYgqsFBwsyEa1OMHCz1JuwJvYKxmX2/4SkL2e6lQTi47+EUPLfuMry30vYicjdKebn3Z/bSpccTgUnA4E0ogZelUGjY3nfF0qkHBQszRKtB01Cz0PV3Delppc1Z0wlouVK2XUlTaqmpFUmoFcxlUbjTKOdcpRyzQ69ShkqK9h1LlrkU2cgk/m2jqh2IwDxiNqfeV2pd5jdq6BYmHJuYeL804KFeHClKcskJrwAFeA66p1LxypWQqVs0VCKshPaVwEbYzMk8uTfNcRbAKFV1xNnLs030rHVWdssldEo4h2yzV0bv7JtUjD/aDI/wAwlRi7ivD+kczU+XuRz0v+Pub7Eua0w8Zl1xyZmT/fO09HKlEJGSBSveeMclVbVlohOs2sq0RrlG5gTsy4qSZSAghqYBTtHfVolRBJAoN9PVEHlypXDy5Es3lyJHJOLUhJcSEqOoBrSK33FTtfQ3wOBAFbcqcyuYcYsyXyXMqC3VDcgcexBP8AoSN8ErshNvYnNg2O1JsIYZTRCBTpPEk7yY63cklZDhHDoQAQAQA1XikNq1Ueu2caTvHH9PAQIyV0LpGY2jaF/nSFf7gD/WBI3wAQAQAQAQAQBzFy++11+6b8IAvjk19lSPuEeEASWAEDtiyylFapdlSjmVFtBJ6yRUx3M+ZLNJcTz+w5bm7HwkftDNLmM8uYrlpZDacLaEoTrRIAGfQI5e5xtvc2EQOGOyTwHdA7czgcCACACACACACACACAIrf2en5dovSSWVpSKuIUhRcAGqkkLoRTdhrlXPQQm5JXRpw0aMpZal0MN0L6pQztZ4zKFPUVtnGyWKaJShTYKUjjUA1JruiMJ6dovxGGvLLStpw4+dyfWfaLT6cbLqHE8UKCh3gxYmnsYZQlF2krCqOkSE3blNpaM9OKFSmrDfRhJSqnwk95gtiC1lcouYvC5PTbxtCfflQCrAEpWpKFBVAjA2oYQBvAJNM884EywrMemEWBPKVaKJoJT92ppaytrilTiqL0oQCBTPOkAV3d15L7alTNtPSqwopDZS+5VIAOLEhdBUkin+WAJfylXkmbPlpOzZeZWpRa2jr4xJW4FqOAAlRUka1zqaDQVBAa70yE/d9yWeROuOFwEqBKsGJNCpKkqUcaTXXI5VyNIA6Bsq0kzEq1MAUS60l2h3BSQqnZWAZhdmvkctXXYoPekQOLYc4HQgAgAgAgAgDmLl99rr9034QBfHJr7KkfcI8IAksAILYtliVRtH3EoTurqTwSkZk9URnOMFeTL8PhquIlkpRuyu7Z5Vlk4ZVildFvanqbSe70uyMU8bwij6bC/wD5ltZq8/Jfl/gbL52haTDEu4/MuIU+VVbbojAAElIJRQ1IJrU8BHKrrKCk2TwFPo2piJUoQTtazet97vXS21iDzM645/EdcX/MtR8TGN1JPdn0kcJQp/LFLwSJXyYXbbmnnVPCrTSKmilJ9JRy9JJByCVHXhGjC01OTb2R4vT2MlhqUY09JSfJPRb7+KGZm8M4Fuvyq5huWxq2fpOKQEYqJrtKgmlNd8SqSlCXZbsV4Slh8TSSrRjm8k36W9iaXP5T1uOIYnAPTISl5GWZyAWkZUJ3ilOG8XUcS27SPM6R6FjTi50Xtwf2Za4EbD5w9gAgAgAgDF1wJBUogAZkk0A6yYHUr7Giz55t9AcaViQSQFCtDQkEiuoqDQ6HUZRxO52cHB2luKY6REtnWe2w3s200RVSgncMaiogDcKqNBuGUcSsSlNyd2M1oXIk3VY0tbF3/Fl1FpYrvq3QE9YMccEWxxNRK17rv1N1iWTMsOELnFTDGGgS62naJOVDtU0xCldRXSCTXE5UnCS0jZ923oabrIKWpkIptPKH9dK7RWGvRSh7YkZ48SjbwTTpmHxaVjpccPqrlg41mK+ljSFbQHLXMU7IEjfc+6c2zZdpvOtOIS8yG221JIWshVcWDWg0GWeI0gBoupMIlWlImbFXNrKyoOKxoISQkBNNkrIEE1r+KAJPymXemLQl5S0mJZaDstm4wKqW2EKVgIBSCrfurmOuAG6887aF4XZVpEktnZghSlYsFVYcS1KUgYAKermeswBdFry4lbPblGicSkIkmjvqoBGL/SgKWf5DA49iSNNhKQkCgAoB0CB0zgAgAgAgAgAgDmLl99rr9034QBfHJr7KkfcI8IAe7UnAwy66oEhtCnCBvCQTT9I5J5U2WUabqVIwXFpepQL94C845MP/AHjysmwrNDYO8JOWW4cczUx48qrbcnv9D9HoYCFOnGlS0j/5W3l59/Hu0ViY3Kuwptsz77e0dpiYaUpKancpSlkAdFdBnmaRpw2H/wDZLfgeH030un/pKDtHaTX0X357bXNfKPLzDlkyjj2Fb4mKr2ZCh95tQEpw1rmUJAHCNNaLdM8Xo6rCni01oh2sVtcxJBuV2lnPMAYythOBZpmVKcTmKgknUVzByiNLWFkrNFvSF4YnPVl1kZbWeqX2+giu+8zI2OlybWuk65RagaKwvHDUEbtmCuozzNM6RKlHJDXiVY+s8RiEqbbUUkv3x0IzyvLdbeZYStCZEIBYbaoE1TkrEAc1CoIOlFCmeKIYi9tNjT0Rkcm5O0vqM1xLtOz8ygJSQyhQU65uABrhB3qOgHTXSKaVJyZ6PSGPjSg1xex0jHoHyAQAQAQAw3klZ9aT5G+w0aZBxok1/nxEfIYjJS4F1KVJP/Im/P8AfqUxeuStZpeKeU6tqoqsEqaArrRumAdiTwjNNTvqe5h54VxtTVn7+5ZtnotfZNlhdllrANnhS8E4aDDSh0pSL1ntpY8qTw+Z5s1+OxvBtwbrMPa+IdvuI/6X/wCvYyDtt727OPUt79o72+45bDc5exl5XbA1l5E9Tzg8UwvM5lw/N+iFdlTloqdSJiWl0NGuJaHiojI0okpFamg7Y6nLiRnGkl2W7+B7Kr8nn3W1ZImgHmzXLaNpCHUcBVCW1gb/ALw7jEjOSGkDoQAQAQBipQAJNABmTAEQsWa8vnTMivk7AU2xX8ajkt2nA0wJ6Ao/ijhDdkxjpMIAIAIAIAIAIA5i5ffa6/dN+EAXxya+ypH3CPCAJE80FJKVAFKgQQdCDkQeyB1Np3RUds8mb8u8HpMNzDaVYgy6cxwBqQFgdJG4EHOuKWFs7x1PpqHTinT6us3F7XX7p+2sRK+YtKbdSqdYdo2CEpSyoIFdSCKgk5Z13CFSVR8DmEo4Om8ymn5obnLZnNiiWC3kNNkKQhKaUKVYwQQnECFZ6xBTqJWNNTD4OU86svM2zKrSmk4FGfeScin71ST1pGR7YlmqsrdLARd9F5ocJPk4tKYw4mihIFAX3KAcPRqVDLoiSp1HuUVMbg4O8Vr3Imlg8jLKCFzbpdP5GxgT1FXrEdWGLY0Et2YK3ScpO8Ipd/EnRX5MltqWl8LQxAkIUEpKaEAIQkqViqfSGXompqRW5K2x5kpOTvJ3Zi/aswCrDLFVCQE1OaQkkLx4cOZAGCuLPjlHSIG0ZoHOWSQNl6qzUh1eFylU/wB0PSP5hwgB8gAgAgDxQqKHMGANUpKoaQENpCEJ0SkUA30A3DoglY7KTk7s3QOBACS07UZl0Y33UNp4rUBXoFdT0CONpbkoQlN2irkYN9HJnKzpR18f4zn3TPWFLGJdOAEQz3+VGn4ZQ/lkl3LVj1bNkGblkocOzeGFxK2zXZupFQpBIzANRmMwSDrEzJJLgNdhXwBWJadwsTQyFcm3qfiaUcs/yH0h06x0ipXJZAkEAIrUtZmWTiecSgbqnM9SdT2QON2KkvjflyecEnK+gHDTpI3rXQ5ISM8O+m+tI4RbuWtd2y0y0u00gZJQlOevopAz7vGCJRVhyjp08Khxjl0LAFDjC6O2Z7HTgQAQAQBzFy++11+6b8IAvjk19lSPuEeEASWACACACACACACACACAGi8luiTQlSm1rxKwjDTI0rmTpplFtGl1s8t7FOIrdTDPZvwG6z7+SjhooqZP/wCiaD/ckkDtpGipgK0dVr4GWl0nQm7N2feO9oWy00gKxBVRVISQa9NeHTHm160aKvM9XD0ZV5WgQa174TCjRBDaf8oBPapX9KR5U8dVltofRYfouhFXn2n+8iS3HtdyYaWHTiUhQGKgFQRvplUU8I3YOtKpF5uB5fSmFhQqLJomth2ty2GpRlTz6glCe8nclI3k8I1tpK7PPp05VJZYrUhtj8orKkrP3sw844VIl2GypSEUSkAnIAVSSST+ImkVxqJmyrgpRaTsklu+Ivpas3rsrPaPCjz5HX/DTUdojvafcV/4KfOT9F+RXZlxZRpe1cSqZe/xZlW0VlnkFeiKbqCOqCRCeKqNWWi5LQkjriUJKlEJSkVJJAAA4k5ARMoSbI7ZV9ZeamjLy4cdABKnkIOySRokr6c89NKV3QU03ZF88NOEM0tO7ibb0XYbm0EKSlVdQoVB/Y9MSMko8UV5M2FPSeUvMTbSBokK2jY6g4FAdQjpG7Q0zloWytJSmbmFHcENtpPehsGB1SuRi0ru2gHQHETqysCpo4okkDVZSTSsRJaGFy/+GmnGnUJEwlVEqWM0rQfVNdAaUI31MdOM6Alr3suNpWnUjMH8J3pPSDl2RTOsouxso4d1EnwE01eWuhpFEq7ZqjhYxNFj2up4qIzSDh/eIRm2y2pSjFWJA0aiL0YpaC9lyvXF8ZXM0o2NkTIhABAHMXL77XX7pvwgC+OTX2VI+4R4QBJYAqq0uVVxDriW2WyhKilJJVUgGlcuMepS6PUoKTe55lXpBxm4pbBa/KdNIKQmVS3UAguhdVdIFRQV6TClgaUrrPdrkK2NqQs8tvE3SnKg6tlRTKFbqc1FFdmE/mOpHV0axGpgYQl2p2XuSp42c49mF37CGR5WXwsbZloorngxBQHRiUQer9RF0ujYW7LdymPSUr9paDteblPDLimpZoLKThK1k4ajWiRmR01EUYfAZ4qUna5fXxypycYq4g8+LUCEu+TsqbNKFCSrXT1HSR2xJ4fCqWVyaff/AERVfE5cyin4f2SKVvu55I8+9KuNKaSCAqoQsqNAASARnqKdsZp4ePWKMJJ3NMa8sjlKNrEdkeVR9biUmWSqp9VvEVHLQCNc+joxi3m9TJT6QlKVsvoIbZ5R5heNp2VZCDkptYXiHbiFDvBpEqeApSjeMm/AjUx1WMrSjbxPGJUvShmUt1RmkmoqgjL0tKpzHpDtAoTEamJnh24y1tsVVMKq1LrKa15fgSWah1leLCQn8XSP6x5FWvDGwlTqvXeL5Pl5/vAl0NiqmFnlmrL90+6JNN2etWgHaY+OWMpcz9Cp1YxJfdGzgxLgb1EqJ47h2UEfR9GNyoKbVr3flwfoeJ0jX62tfloM15eT1E+5tJmamCB6iEFCUIHQkpOfEmpPYI2SpqW7I0cZKirQij269xDZzmKWmnC0o/eNOpSoK3VBThwqHGhrShhGnl2Yr4vr124q/BomZMWGMhtsX/bDhYkm1Tsx+Vr1E9K3dAB0dpEVupwWprhhHbNUeVd/4EbVzJmeIctZ8qTqJRglLQ/mUDVR7aj8xEcyOXzE3iYUtKK83uTaRkm2UBtpCW0DRKAAB2CLErbGOUnJ3k7iC3ryy0mWw+5hU6oIQkAlRqaVwjPCN5/rlHHJLcnTozqXyrYd4kVGiemQ02tw6JBPXTdHJOyudSu7FaqvRPqWXELSE1/h4AU04V9b9YydbO9zZ1MNireUWcWbQU+WtitQSogGoJAAKh10EaITzGarRyG+0LXUGkvoJwuZLA3LH7iK6tPNqW4Ss4XiYO3lcKRU6xl6s9BVSw+T20QJdsbzUnrJJ/rHNmdaz6lhSj9YvjIyVICkLINYlms7lVk1YXoVUVEaU7q5mas7GUdOBAHMXL77XX7pvwgC+OTX2VI+4R4QAvvXaHk8o+7vSg06zkP1IidOGeSjzITlki5cihbtyHlE2w1qFuDF/KM1fKDH0VaXV02+S/o+fowdSqk+ZJOVy0NpO7MHJpAT2q9I+IjH0bTtBy5/Y19IzvNR5fcc7tHySxJl/RT5KUno/hj9cZirFf5cTGn4fl+xdhf8WHc/H8fUhV1pTbTbCKFQx4ikZkpRVagBxKUkdsehiJ5KUpdx52GhnqxQ42/NST0wpQamJfEolyuE0J1Oy111GIRlw8K0afYkmuH9mrEToyqduLT4jPaLDTagWX9r04FII/3f0jVTlUlpUjbzuZqsacdacm/Ic5y1pryINPKWWnFhTe0JJogGtCcympT0VGW+KVTpOunDdJ3t7fculUqqg1Pjtf8AfAf+RyQxzTrx0aboOhThoPlSrvivpKdqajzf0LOjoXm5cvuRS9FobebfdrkpZp1DIfoBGjCU8lGK8/Uz4uees/T0LnuUGmJWXlSpO1Le0U2dfvKrNe+nZHjYludSU+F7HsYdKEIw42B65EuXErBWlINS0D6B6KEVA6AadUYnSi3exGrgqVWSlL+/EXru60KluqCRkATgB4hBNOwZRVPB0Jzzygm/A3KtUSsmKrNlXG8W0eLtaYfQSnCBX8ozrX9BGttPZWKUmt2Md971iTMu0ihffdQkJ1ojGkLJ6x6I6TXcYqnO1kbMPh3UUpPZJ/Q9vFfqXll7FGKZmTklhkYlV4KIqE/qeiEppaHKWFnNZnoubGgXcn7S9K0XvJ2DpKS5zI4OOZ16RmOGExHLKXzFvXUqP8Su+b+yJlY9jsSjYbl2ktoG5IzPSonNR6SSYsSS2MlSpKo7ydxdHSBD74X1EusSsqjyidXklpOYRXe5TTLOlRlmSBnFcp20W5roYbOs89I8/wAGN0blFlzyudX5ROrzK1Zpb6EDQcK0GWQAFaowtq9xXxOZZKatH6+JMosMghtxnGw4n/L4Z/0iE1eLJRdmQGxpepoYxOVtD0IxvqIeVG6wmJUuNj71oYhTeN47osjKzucccycSoLvvhaVy6jk4PRJ3KHqnvjUea04sn4Ysn+z2XCw49M4MK2w4pOFxJIVjUmlBiBpTMinXFMlCG+5spyqT1WiG25E24XEspASqpprRI1rmamnXwjLU3ujbTkluXLZMuWxka8VKNSf2iUFYhVlm3HXEKRcZLO5lLP4TQ6GJU520ZypC6uhwjQZggDmLl99rr9034QBfHJr7KkfcI8IAkL7CVjCtKVJ4KAI7jAGpiz2kHEhptJ4pQAe8CAMXbMZUSpTLaidSUJJPaRAGxyUbUkIKEFA0SUigppQUpAGMvINNmqG20nSqUgHvAgDVPWQw9m6y2s8VIBPeRHU2tUcaT3NMtdyUbNUS7IPEIT+0dc5Pds4oRWyFkxItOUxtoVTIYkg06qiIkjKXlUIBCEJSDqEpAB7BAGgWQx/gNfDT+0AKg0muLCMWlaZ98AZwAQAx3rvM3ItYlAuOqqGmUZrcUOAAJCRvVTLpJAMZSyl1Gg6r5Li+RSE5d+1rQeVMLlndoo1BUA2EgaBIcIoBu79c4yOFSTufQUsThaEMif3LK5NLPmJQbJ6zUMVFDMNuNqKqZ/eDaFfcSKnQCL6aa0aPJxs4VHmjO/dr7aWLBi488IAr+8F7npp5UjZQC3NHZn+7ZGmRzBVrnnpkCdKpTbdom6lh4wj1lbbguLH6510GbPQcJLjy83Xl+ssnM61oK50r1knOJRgolNfESqvkuCJFEzOEAYuIxAg6EU7449QVxKK2bpSRWiqHfnwpHmy0lqetS1iSltGJOY1Gn7xYiuTszn/lQsRElOp2WQcRjw8CFEZZUoQAeNcXRGqm7xMlaPavzG1u1cCir8D6aK6HEjXtH/mUcqwzK5zD1MrsTG6K07cuVodnr2pP9IxzPTpassOwJ8vAqANNE8MsiSevwiEJNkqkFHckbOWsaEY5a7G1RiRFIUSE0CcJ13RbSnfQqrU7doXRcZzmLl99rr9034QBfHJr7KkfcI8IAksANN7JhTcm+tCilSUVBGo0idNXmk+aK6rapya5MitzL1LLIbKX5l/ESaZ0TlTEtZAAj0cXhEp5rqMf3gjzMFjG6eVpyl+8WSRVqzQFTIqpvCXmyodhoD2GMfVUnop+zN3W1Vq6fujCXvE1MIdSha2XUJJUlaKOIoNcJyNOgxGth501d7PiiVHEwquy3XB6MRXRt1txp51Tq8KKYi4MIGpqKrVGeHRtTCytKbk5bXdyxdIU8TFyjFRUd+Bmm+G1r5LKvvgfjoEJPUVftG2WFUP5JJPlu/YzRxfWfxQclz2Xuanr6lkjyqUfZByxZKT35D+scjh4TdoTTffdCWJnTV6kGl3WY7TF5pZDAmC6C2rJNK1J4BOtfDfEFhqjn1dtSyWKpKn1jegml7dmHUhbUkvAcwXHEIJH8uZ74nKhTi7Smr9ybIRxFSavGm7d7SG21L7uMrS0ZNwOq0SpaQDXIYVJqFZ5ZRbDBRlFzzqy5Jv2KamPlCShkeZ82l7klsyYdWlKnWg2SkEjFUg8KUjHNRTai7m6Dk0nJWF0QJmOAVrQV0rv74AygDFagASTQDMnqgBpsG8LU1KJmwQhsgklRphwkg1J00iKkmrltSjKFTJxIZP2nM204qXkypiRScL0zSinKaob30Ph61K4TW256LY2RpwwyzVNZcFy8Sc3fsJiSZDMugJSMyd6jvUpW8/+hQCkWxikrIxVasqks0mOUdKwgAgAgCHTUmEzLhG9Vf8AdmfGMFVWmz0aDvAeGOEdiRnzK55b7vKflkPNpqthRrTXArXroQP1iyMsrIuOeJRjDmJJbzJNMIGuIaUHTp2xoMdtS7LhXPMuhK5j03lJ9Q+qgcOClcTpw4nBUak9Nj1qUXGN3uTpROVMgNKad0c1CSPVTJ3x25xRPfKcolc4oiOzrS/4ptNdTTvEIN50K6XVMm0bzyjmLl99rr9034QBfHJr7KkfcI8IAksANt45JT8s80imJaCE10rqIlGWWSfIjOOaLjzINcC2mpPaS0yCy4V4qrFNwFCd1KVB0zPb6WLi8TapS1024ryPJwUlhb0q2muj4PzJw7eGVSMRmWadDiT3AGpjCsPVbsov0PReJopXzr1RCJoGenFTTKVJYaaUC4RTGQlegOtcVOoZ8I2yao4Z0pO8nw5GCEXXxSrQVorjtcjMosizXqHV9sH/AGrPiP0jXU/3NPwf0MNJ/wCkq+K+qLXuaP8AgZb3YjycV/NLxPbwn8EPBGy9SAZOZBFRslfokmKI7o0S2ZVVlXcempQrZ9ItuqBbJ1BS2aiuVctDrHuYjEKhX1WjX3Z87hsK6+GtF6qX2RPJS+KwkB+TmUuDXA3VJPRUjuz648yVCm32Jq3fdP6HrxxFRLt03fus19SPTdpC1ZxlpVGENKJAXk4okioG4K9EClenPSNtOPw9GU49q/LZfv7Yw1JPE14wl2cvPd/v7cs+PIPaCACACAIJyv3jErJllJ+9mKtjoR+NXccP+roiqtPLE9Do7D9bVTey1KhsS2myhqVnXHUyTaistsgVWomvpnEDTqr0UJqM0J30lse1icPlvUpJZnz4eB0JdqdlnZdBlKbEDClISU4absJAI/rrG2LTWh8zVjOMnn3HWOlYQAQAQAQBH7QR/wAQeoH9IyVl2zbh32RQjKII69Tx9sLBSoVBFDHXqFeJCrJujLyjy1MtempRJXQEgE1olR9RPQO+Kpzk+ybKcKcY5+LJSygAUAA/84wRVJ3ZqcEdO3EjqqaxwXG+cnKCONk4oQWA6TNJXwqf0MIuzuRq6rKWfLO40hXGPRhLMrnlTjlk0cz8vvtdfum/CJES+OTX2VI+4R4QBJYAIATTkg06KOtoWP8AMkHxgHqIkXelG/S2DIpnUpGVN+ekTdSb0bfqQVKCd1FegslZpl0FLa21gChCFJUADuIGlc4gTMRZTGDBsW8FcWHAmleNKUrHbs5ZCptASAAAAMgBoOyOHQcQFAhQBBFCDoQeIgBltpb0q0DJy7awDVSBkesJTSvjFlPI5f5G7FVXPGN6aTY3yd+2SmjzbzTg1SW1HPoIFadYEXSw2vYlFrxS+pTHFaduEk/Bv3Qxz1nOWnONvNsrZaRTE6sYVKwmtQNSdwjRSqQw0JJyUm+C29TLWp1MVUi1FxjHi9H5IsiPNPVCACAPFmgJoT0Df3wBXkxycqnplU1aLuuSGGjkhAJwpLhFTrU0AzJoc4qdLM7yPQjjephkorzZL7Hu3KSoAYl20EfiCaq7Vmqj2mJqKWxkqV6lT55NjrEioIAIAIAIAIAj1sLo6T0ARkrvtGzDLQyl5ioEVpl0oChUdK0I3UxBlyehqJpHAYK0jpy43zJiJIZLRQeMQZZFmNkJwKKuyJxKpvUsiwQdgiupFe8mn6RvpLso8+q7zZzly++11+6b8IsKy+OTX2VI+4R4QBJYARWvazMq2XZhxLbYIBUo5VJoBACOw71yc4pSJaYbdUkYilJNQK0rQjSviIA2Xq/+HM+6V/0mAKU5ALZl5NqfdmXUNIqyMSjqfvjQDVR6BWALcsC/lnzq9nLzSFr3IIUhRpn6KXEpKsuFYAcrQt1lk4VKJX+VCVKI6wkHD20iqpXhT0kzVQwVass0VpzbSXle1/IT2feqVeXs0uYXDkErSpJPViABPQDEaeIpzdky2v0ZiaMM8o9nmmn6228x5MXnnsIHRJa9qsyrRdfcS22KAqVoKkAadJgCoJLlgWu1g046w3IJUsYwk+kkIVgJWSdV4dAIAuCyrTamWkvMLDjaq4VJ0NCUnXpBHZACuACACACACACACACACACAIlbj/wB+odXgIxV/mN+G+U8k174qRolsOKFxMpaPFgGOHL2Er8cZ1M0rVHAN01WsRJpoaJ1ecRJ3PbOxOGm8mgiyBRN2dy0mkYUhI0Ap3R6KVlY89nMvL77XX7pvwjoL45NfZUj7hHhAElJgDnTlDvF/bVpNSTTqUSra8O0UoBJIrjcJJAIABCeP+qAEt65dFiWixN2c62trIYUupVoAFIXhJNFjOvGpyoIAu+atlqdspyYZNUOMKUOINDVJ6Qag9IgCleQa6ktOvTDkygOBhKMLavVJcx5kb6BGhy9LoEAbuV+7LMjPya5UbHaHFRGQSptSSFJG45/KOmIVJZYNo04Kiq2IhTls2k/UnN37aCGjnVSvSUTqSdSTHhxqtXvxPqcbgnKpotFolyQw3lmUrqd8Vt63R6nR9KUdGYXs5SJ6VkrPWytGJwOpWVICirZKSlJz3014kx7uHm5U02fFdLYeFDGTpw2vp5q5c1jTCnJdlxWaltoUetSQTl1mLjzioLEvY/aVrvWdNhp2UDjo2ZbH90VYKnU0KR3QBFLtWLLuXlVLLZQpjaPDZkejRLbhGXQQD2QB0ZZlnNS7aWmUJbbTXChIoBUknLpJJ7YAVQAQAQAQAQAQAQAQAQAQBBbxLpMK64w1vmN2HehnKLqIrRoY4JXSkSIPU2ldRAgxM8Y4wJHVxG5JDe8d8QZIaZjWIkx4uixiebHA4u7PxpGmiryRkrPQsSN5jOYuX32uv3TfhAF8cmvsqR9wjwgBNymNTzsopiQRVbvorXjCcCN9KnVWmWgJ30gCHXJ5FZdMsDaKCt9RJolxQCE6BNUGijvJ6abswHie5F7MU2sNtLQspISrarNDuNCqh7YAjlwbqWrIompVxpKpZ5C6UcT6LmGiVAE1ooAAjX1TuNQGq5txLbs0rmJcNBzJBZWoKS4nM7jqDSmY1OeoIChVxLXtedbftIIl20ECiVDJINaNoSpWZO9R76ARxq6syUJOElKO61Qutm5U7LKIZSXm6+iUnMDgQf6fpHlVcFJPs6o+3wnT+FrRXxHZlx5P97xqRdefdNCw4kcVD/vHKeCm3roXYjp/B0Yf4u0+78kjv3ydOzslLIl0hpyWBSltSslBWaiVAesVCvDM6R6sYqKsj4WvWnWqOpPdmNirvKhhEqGJVIQkNpfcNVBIFAThWQSBTPD11iRUIeTrk8n5O1vKXwFt/eYncQqorBzw1rmowBpvJcW0pW1TaFnoQ9VZWEkjIrSUqCgpQqCCdCDn0VgC0brzM8tlozrTbbpxFwI0HpHCB6R/DTec4AkEAEAEAEAEAEAEAEAEAEAQO8n8YnpjFW3NlDYwkV5CKUabjsjOJEGCyRHThoUaxFg0uLGkQZ22gheERJIaZoaxwk2Sy4sv66+ACR25nwEbsPHiYK71sS6NRQcxcvvtdfum/CAJVdTlplZWTl5dcu+pTTaUEpwUJSKVFVVpADt9vsnzaZ+T6oAPt9k+bTPyfVAB9vsnzaZ+T6oAPt9k+bTPyfVAB9vsnzaZ+T6oAPt9k+bTPyfVAB9vsnzaZ+T6oAPt9k+bTPyfVAB9vsnzaZ+T6oAPt9k+bTPyfVAB9vsnzaZ+T6oAPt9k+bTPyfVAB9vsnzaZ+T6oAPt9k+bTPyfVAB9vsnzaZ+T6oAPt9k+bTPyfVAB9vsnzaZ+T6oAPt9k+bTPyfVAB9vsnzaZ+T6oAPt9k+bTPyfVAB9vsnzaZ+T6oAPt9k+bTPyfVAHn2+yfNpn5PqgCP2lyvyzqiQw+K8cH1RnnRcmXQqKKE0vyrS6dWXvl/eIfDy5l3xMeQ4J5Zpb/Af+T6o71D5nPiI8jYeWiVP/Lv/J9Ud6h8yPXrkYL5ZZU/8u/8n1RH4d8wq6QlVyuy9f4D3yfVHPhpcyfxMeRpc5Vpc/3L3y/vEfhZcx8THkJXeU5g/wBy78v7xxYSXM58RHkSOw+WyTYaCDLzBNSSRg+rhGynDKrGacszuOH2+yfNpn5PqiZEqPlJvO3aU6qZaQtCShKaLpX0RTcSIA//2Q=="/>
          <p:cNvSpPr>
            <a:spLocks noChangeAspect="1" noChangeArrowheads="1"/>
          </p:cNvSpPr>
          <p:nvPr/>
        </p:nvSpPr>
        <p:spPr bwMode="auto">
          <a:xfrm>
            <a:off x="1364655" y="-144463"/>
            <a:ext cx="24765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3" name="AutoShape 9" descr="data:image/jpeg;base64,/9j/4AAQSkZJRgABAQAAAQABAAD/2wCEAAkGBxQSEhQUEhQVFhQUGBYYGBcYFx8YHRwYHBgYHBodGxwdHCggHxwmHB0XITEhJSkrLzEuHB8zODMsNygtLiwBCgoKDg0OGxAQGy8kICQvLi00Miw0LCwtMCwsLC0yLCwsLCwsLDQsLCwsNCwsLCwsLCwsLCwsLCwsLCwsLCwsLP/AABEIAL4BCgMBIgACEQEDEQH/xAAcAAACAgMBAQAAAAAAAAAAAAAABgUHAQMEAgj/xABJEAACAQMCAwYDBQUEBgkFAAABAgMABBESIQUGMRMiQVFhcQeBkRQjMlKhQmJyscEVM4KSFySistHhFjRTc4Ozw9LxNUNUY2T/xAAaAQEAAwEBAQAAAAAAAAAAAAAAAgMEBQEG/8QAMBEAAgIBBAEDAQcDBQAAAAAAAAECEQMEEiExURNBYXEFFDKBkaHBFSPwIlJTYuH/2gAMAwEAAhEDEQA/ALxooooAooooAooooAooooAooooDk4lxCOCMyStpQePXc7AADcknYAVENzDJp1rayFeuNShse2cZ9M1Cc6T6+I8Ot3/u2Z3I8CwVgtPHdVd8Ko+QAq1x2pNrshd2R3L3HorxGeIONLFGV1KkMOo9fcVK5pf49xeKztpp49DFRnCkbsemceFR9/Bdra9vHcMZVTWVONLbZI042Ht9apnJJukX48Tklb74HGsZpQ4XzU11DalBpecsr/ulNQbHuRt6Gu3iF5LalWdtcRIDeYyQP65qiWoSVrq6EsTi9r7GLNQnNvGmtITKqhtwMHzJAFRFpxSa+a6FvL2XYP2abDcgDdsgnc5+VLD8UkueFF52LSC4CNnGMrIBsAAAPT3rXkxOMG7Ms8nHBatvJlVJ8QD9a2ZpLuOOM9xJArOqwImezGWZmB9NgPcCuzlQXThvtTMND/dkEAtHttIANJOc9PCqlLk1yxOMbbGmiiipFQUUUUAUUUUAUUUUAUUUUAUUUUAUUUUAUUUUAUUUUBgmltufuHAkG8hyCQdz1HXwpim6H2NfOHL1lAbwrcR9pGzS6hkggLrYlcEb7eNThFPsoy5djS8l2f8AT/hv/wCZD9T/AMK9wc9cPdlRbuIs7BVAO5YnAA28TgVSXE+XFtpYnUCe1lIMTnOGUn8LYIIceVYSzjHFI1jQIqXcahQSdlmAHUk52qeyBT97adNH0jRRRVJtFfnnlg3kaNG2ieFtUbevXB9MgfSuXh3Frwp2V3aKzAYLq40t66SMj9acqxirPUe3a/YjtV2Vxw/kuSVL9ZgI1uWVk0nOkr069foOpqUsfty2v2Z407RU7MS5JBGMBtOOuPDOPWnOtdxOiDU7Ko82IA+pqE3vluZbDI4x2+3Ymw8rSWsFv9n7zwHJDHrnOd/M5P1qR4pBLdiNCvZoGDPn03x5Yrrl5tsVODdwZ9JFP8jXhuZ7GRSouoe8CP7wDqMeNUrBC/qHkb5E3jdtvcT8KEvav3HZSBG+nZsAtu3hqA653rNti94b2VpDokilUSxNkaWGG223B2396kOV7C8tEMUD288Gpij7lgCc4JVsHcnypk5d4L2BmkY5knfW5xjfAA2HQAADH863ZZRcdvfj/wBMqhfYr8Q4Ndw3S3tqiMZUVZ4XO2RjcHGfDy8/OnHg1zLImqaMRnOygk7e5A3+VSOK0T3kaHDuqnGcFgDj51kSo2SySmkmrr9ToorngvY3OEdGPXAYH+Vb81Iraa7M0VjNGaHhmisZrNAFFYzRqoDNFR1jxmCaRo45UZ0yGUHcYODn2O1SIoSlFxdNUFFFFCIUUUUAUUUUAUUUUB5k6GvnHgt9ai8cyThFBmBZ1KL3g6gDO53PgK+jX3BFUXc/BO8d2b7Tb4ZmOMP4knyr1NornijOt3sQPB+c4bZZLeSJ54GOdIdSA64IkjbG39axwjjEE/EIXBkQyXUbBWTO7Sg41KT54qb/ANB15nP2m2+j12cH+DV3DPBI1xblYpYpCAHyQjqxAyMeFe7mRenxtVRd9FYzWGYAEk4A3JPlUS49VFcR42sbdnGjzTf9nHjb1diQqD3OT4A1yCeW9/umaK26dqNnl/7v8qfv9T4YGGqYsrKOFdEahV9PE+JJ6k+p3oCJ+wXc/wDfzCBT/wDbt/xezSsM/wCVVr1DylaKdTQrI/55SZW+rk1JyX8SnS0iA+RYA/TNdANKPLRqitI0/CiL7KB/IV7kiVtmAPuM17ooekZNwC2Y57FFb8yjQ3+ZcGtX9mTR/wBxOxH5JvvF+TbOPmT7VMVB3yXyZaFoJh+R1aI48tYLAn3UUDNicc7MhbpDCTsHzqiY+jjofRwp9618w8r296MzIC2nSrj8QHUYPvUenOcQfsb2F7Zz4SANGw9HGxHuK7Ft3twJLU9rb7kw6s4HnA3/AKZ28sV52e4srjLdB00V/wAvvHwy5mhu10HS3ZzqNypHp1z4eRFdFkb5oZbl7maOGMFlDkBmA6Zwvj6CtfMzz8SeGaC1fRGWGcg6sMMg7bEY6HpU9xmxvL+FUSNbeIEa4nG50nI3BA0nbYDwNVJex9DlzQltySauX4unVeF7NnXwHjsvEIZVXVbvGFGsEMc4zuCNsj38aV+X+ZGkVxeXE7K2tCqxk7bYZXRchqk4+W7mC4k+zxmOGVUVikm4IwdYyPDcafEeNTPBuTDbLIqXEmlw2wAGGP7QPga9qTM8smlxqSj7015XnnkSOC8fa1WVomeSSWZoYhKzEBM7MwO+RkDAx1ppvpOJW0JuXmicINTxFAO74gEdD8zWyP4dph1kmd9Z15xgrJknWDnqcnNbJuS5pRonvZZItu4RjOOmcdfnRKVDNqdNOalHzza7XwQNvey8VvGj7Z4YEVWVVOkkEDc43JzXVxqyPC3gkgnlbXIqNE7agynqQPDFMfEeTLeTsyuqJ41CrJGSrYHQEjrWuy5KiWQSSySzsvQysWx9Sa92sg9ZhtOPEarbX8kD8OrHN7fzH9mWRR85HJqxxSzw3gNxDJq7fUpld3yu7K2NIPqNwPemYVKKpGPWZvVy778fsqM0UUVIyBRRRQBRRRQBRRRQFU3ouYZy0SSSCa+lkC4OFkijkA/wOCnplfWvVrxG9drSSW4YIJHB0xkjJgDBZlEan8eoY8jjOrerTxRigK14NzBds0AnlmVPvdUqwBhLKpTEafdjTEVLYJUEnbO28dHzdeF1V5pYopHTvm3DSKGhncpjsgMqyIDgNjJ3NW3iue4skdo2dQzRMWQn9lipUkeukkfOgK84LxPiN1NHFct2CuiB0VSjEGDUXQ6Dhu02OWwBtjODTMFN++M/6lGdJ/8A6JFODk/9ipGD+c5/ZHe8c9cSZY/s8LBZJVdnctpEcCDMjkjcE7IMeLg+FK3w85hmubtIzpjt4oWCQxjSgA0hffA86i5JOiccbknLwWiBio+6zMzRqxVFHfZTgknfSD4bbk9dxiu92AGTsBS3w3iIwVxjVI7EZyWLMx/l4elWwhKXKMufPDFW59my45ZtGU6YA2f2tRH+1nP0rjtOHvbqVWWQqTnTq2Hovjj50xS3AxSfxnmmKEbhy2oJoA3yemc7DPhWnBjnN0lZzdbl/wCN8/B3SXOMsWI8yWP9TWluKMOjn61C8bsYptXaqWDAAgsdseQzsa5C3ZqqAkqAACzZJHqT1ro49NGS6OVGWSXO52NEHH5FP4tQ8mH8iMH+dSsHM0WnMmUPoC+c7DGBnPpiq1l4yiEiQ6D1GrYMPNT4j06+lD80W6FQ0qkv0wcj5kdPnTJ9nwl0b8Oo1EP+y+SyOIXttOhS4icRn9qWJlUHz1Ed332pDfisnCpGht5UmgcalGoMUJ9uh/Q0w8F5k0dyU6ojtvvpH9V9P/ipGPgFoZDC0UbIy9pEdIBC5wyqw3wCQR5BsVyM+nlidM6cZ+st0OGb5YCmLu1XOtQ0sS9JVIB1KPCUDofHofAibs7lJUWSMhkcAqR4g1iytVijWNBhUAAGc7DpuaioY/stxpH9xcsSB4Rz9SB4BZAM4/OG8Xqk1r5JyiisZoemaKxmjNAZoorGaAzRRRQBRWM1mgCiiigCiovmPjkVlA08xOhSo7oycsQBgUqj4s2GuNdUmJMd8rhVycd7f646VZDDOauKsi5pdj9RSVwv4l2U87QqzqQHId10qQilmwev4QTv5Vyf6V7TORFcmHVp7YREpn3/AKdal93y/wC1nnqR8j+a8dqM4yM+Wd6U+K/EWyt5Vid2JZFcMq5XSwJXfzOOlKHEOYYr+R7ixMqywKC6kaWKAnDrgnIHQj2r2Gnk1cuF5Ks+f043FWWVxvj8NooMrbn8KgZJ9hW3gnFkuohLHkA5GDsQR1zVTWVy3EGka41GVCACuw0dVwOnmD6098PiNlwuVlI1rHNICRtqwxXI98ZrmY9S56iWP2SOo8eB6SOWDuTE3mO4e8l7OM9+/l7OP921t2I39GlEj+oAqzOFcBht1iCL3oozGG8SDgnPnkjP1pV5V4KI+IsD0srO2hjHkWDFz7nH6mnTil6IInkboik48yBsPc1rjFtmaU6jQn89cz6D2ER7w/GRvvjIH0wfmKjuEOI5JXdu7Cqsd879n3j7DeknifMJjYkgNMxLOSehbvaR8iKkOFcXS8iEYQrkgTEftBTqxnyPTHvX060ax4lFfmfOapyyS3+xPwcTu58OiYVz3WIUAL4ZPXp9a7v7NiTDOoaYgFmOTlgc5AO2x6V5W+xsNh5DbatM99Vext0lS+Dnyc5OkqNF9Lmoh/HB6+B/CWxt7e4rZd3GTgeNcFzJnp0FbseLijRCFKiOuOKLlu0wjRnvK2MqcbEeeR0IpO41diWTtFQqrDGSMaiP2qeL2yiuF1PGrSRjqRuV/rikzme/BkSNQCIwdWPM42GPICpZG4x5N+npukjs4DzAUBhlY9k4K6upTyI8x6fSrJ+G3MTS3EEEjAmPtlVs5Byo7oPkSuoe1U5bQZPn+g+v/Cp3hc5hdWR8OjKygbDIORtVObAs2Jp/l9S5NQnaPqOuXidmJonjJxqGx8mByrD1DAH5Vr4HxEXNvFMuwkRWx5EjcfI5Fd1fKNU6Z007IC740y8PkuQB2sUUhZTnAljBDA9DjUD8qq20+LfEJXCR28Dseiqrk/79WDxOIsOJ2wyA8QlUgFsdqjo2FG570ZbA66qRY+Bm1TsraOU68GSXsm1NgggZA2GRnSDjpua06bGp8MxazO8Ss9XXxN4nFEssltbqjnAyr58RkjXkAkEDPXBph+G3Pk/EJJ1nSJFiRWBQMOpIOdTHbFQ/EWlmlcyW8xikURupRiSgGM7rgNnvDyPzqQ5N5fW2+1vbRyZMWgRzKe/gkq24A33BWrcuGMY9Iz4NY5v3Hq347DIQqMckErlWUMB+UkAH5VG8K5n1tCkgAMkRckBsA52HiMYySc7VGw6jLbNm4cKSGLRaFUshAAUKPHx3A8682UUkawHsmLfZpUClCRr1AhW22yB41V6cEv8APkk9Rkb/AM+BjXmW3IJ1kAKz5KMAVUZJXu97bfatt3xuFI437RQJtojgkMSpYbDfGASfQUsQhmktSe3dVbD6otCLqRlwFCjxOPEAeO9cnBeFTa3hkjcR8PjuEhYjaQy5MZTz0RHR7k1CWOKNOHNKadk+OcLeOOIyyh2eJZGMUUjKFI/GQAxRDvjUfA+VeYucoWu2g1Ds1hWUSYbG+Sd9OnToAOrPjjqKULWFoY4SReW0v2S3XtIoTMkulT93JHoOGQkjBIyHO9dNz9pTUWtczS8ORBGIdUXaK7l0IHcGFIOg9elebEWb5Dpwvmi3uJOzjZtZUuoeN49SjGWTWo1DcdPMVMZquOGSM19Zyar2ZAsyGSWAxoruqEKFCAqNjljsMAZqx6hONdE4NvsrP473RFnDGOskuceiqT/PFKvMXCAb3hNkBskUAfA65bU2TjyB+tXs8YPUA+4o7MZzgZ88Voxar04qKXV/uRlj3OyipFSbjN+8kbyQxRzBkiXvFdCx90bbjJPypcF+LfR/Zt5OWZsfZmjOpT4ZG8bb4Gw8a+lxGBuAM+1a1tIwdQRA3mFGfrirY66u17JEXh+SluXC1zx15plH3EbM4xsGSIJj5MT9K6PgwFe6vZ3IHaEIoO2S7u5A+Q6VcojHkN/ShYlHQD6VXk1e6LjXaS/Q9WKmQthyzDEXK575GP3R5D0yTWvmRNNoI3IbXJBGcDSCHnRSMZ8jimGoXm2PMAJ6JNbv/lnjJP0rnQwwhJyiuWXJUqXRrsysd7dknBeOCQnwCqHQ79NsZ+dK/P1yxszO5b7x1EMfTCDLDbxZwBnPQHG2+XziMWqKQAZyrDHnt0pA+MM2LCF4zgagAR5FPA+21b9Ek88PqVZvwsprikio7Fzqcn8APTYfjI/3R+lNfJDZgLn8TsfDAAXZQB4D8VV7xF8tnzCn9B/XNNHJXEfu2j1d5WLAfukDp88/Wvpt2+e052aH9vgc3u61vdbVwXE4HeJAXrk7Aee9Ro41GXVATljscbZ960KEV2Y4wb6Qww3KBW1jJOy/Tf2qKd6zOd8fl2+fjWrNWQhXPkRjXJsS4KZYb4B289qSeLW0cD7d5XGtPY+Z96clalbjtoNEiDrAQ6/92/UewNZda3BKSRq0/wCIgpr1m6bDyHlXiByNwa1wjcZ6Hb61tgXfBrnQlKbts3NJI+hPhjcvHYRTKSYw8iTId8Lqysi+RXIyB1G/UVYzzqGVSd3zp9cDJ/Tf61WXwzmEXB5WboWcD1JUAUy8zXDW1jBKSS8D25J8T3lV/qrMK4+phWWX1LMc+PyO+bbiceOj2soYeZSWIqT7an+pqc00uyXAbisSjqtpK59mlhA/lTJWYuMaaMVmgUFGNNYxXqigPOms4rNFAYxRis0UBjFGKzRQBRRXiWQKCT0AJ86A90VEXPFADbujBoZjo1DcZYZQ5HhkY+YrME7m6lUhhGkceCQdJJLk48MgAUJ7GS1FR/BrwzIZP2WZtH8A2BPvgn2IrvzQi1TozXDx20M1tNGManjdRnpqKnGfniu3NFDw5eGXYmhilHSRFb6gGkX4qcFlazl7IqYgwkKk4KHfVp8CpJzg4wc+ezTy43ZtNbEY7Fy0frDISyn2Da0/wVI8WsRPBLC3SRGXPlkEZ+XWrcGT08kZeGQnHdFo+Rb2BgAGBDLlSD5Hcf1rmhlKkMpII6EUy8UtJreZoZUyMldLLkHB2K+OM+VcsXC4nO5aJvFT30B/iG49t/evpZY25XExKaS5NFveST5jkYkHoT0DeGfDB6fSunh1ruNfVDq38NO+w+XjWyThTAfdmOUjwRxgf4Tvn9a9iznZXkaKQSKukjSe8CR3hjx8/rViko/idsrck1wbOGcaLSBHOQx2J66v+FTxpRazdXV+zcjIJGk+HypvsSZACqv81IIrZin2myjKkuUCLS/wSD+/mmOpnYwEZ272kE/rt7U0XdlL2bFUbOPbGTjO/lSwvCZEj7OWWKJdfaEFtTEgADYeG1U6lxmMUlT5FiS0YOyYyQSPoam+GcLMkpCL2j7H9xc77nx/l71KcUjt0kY4eUtpbSO4u4B3PU1NcDhkuZEhQCNWKjSgwNwOp6ms2LFtW5+3JdPM5LgsLkbl+QwxiVsxI2vH532/2RjH8qlPiE+uKGBdzNKn0BH9cU020ARFReigKPYDFVFzRNPZRTXb5XsWdYQ+SDI7ELoGegzqyPKvn5ZPVnLJLg1bHjiorlsYOUOOR3XGL4IGYwxrDr20BUfGAeupn1k58EGPGrCqlPgkjWsLTSI5F2SzSlTpCIcJlvEs7NVyW9yrjKnrvWQ1kbzXxn7JbtIql5D3YowMl5DnSABufM+gNZ5V4hLPbRvcRNFNjEiMMd4dSP3T1HvVUfEDmaW5a6a2dlhszHFqQ4JMjOJG1DcL3AuR9cE1r+HvP0ltHElyzvC1wU7RyToQp4MeuHwceAz6Vv8AucvR3Lv9yn1VuLxkbAydgNyT5VptbxJV1Rurr0ypDDPuKVPivxkW/DpNLYafEKHP5xuR/hyarrlTjf2OHidtay6wsJmhcbbhVEhAPlkH/DVWPTOePd8kpZKdF1/2rDr7PtY+0zjRrGc+WM5z6VtW8QuY9a9oBkpkaseeOuKpO95fsV4El0Cv2oqr9rr75lLd5eucjfbwxmp3lGZjxsvLs7WEBbP5isWc+tSemVNp9X+1HiyFr0VgGs1jLQooooApb5t5ytuHmJZ+0aSY4jjiTW7bgbDI8SBTJVefFDkCTiMlvPBIiyQbaJMhWXUG6ruDkfQ0Bu4NzTA1u89jE7RRTP8AaoCpE0ZO5ZEJI2O5UdRqxuMVrt+NzmQLHcRzNfSA2wTBEVsN3lbugjAwuDnvY9cR9hZT8DtLi4+yRSO7plLdpDhd+82sknvHfHQH0qH4DFNwm5jv7uJVj4kxSYBcG2Lvqj3HQHJ1DHUV5RNZHTXkZr/4u8PhleMLO6RNpeWOPManJGM6geoPQe2a184c7lJuHrbXCJFdmNg3Y9oXVpFGAxOFyDjcZqEg+GXELV7hLK6gWC4cMWdNTgAkgYII8cf8Kleafh5cXE3DXSVGFkE7RnGkuRIrEgKMDODtXpA4eKfFh04utosTC2Rykn3ZMrNpYd0asadWDnyyaaOO/EmztZpIGE0kkS65eyj1iNdt3JIx1FQ3M/Il2/F4uI2ksS6QoIkB2wpRsAdcqT86jOZfhVNJfzXUBgkjuMl4pi64Y4zuhBIzv86Aep+IpJHBxC2OuML38DdoG/Ft+ZGAfHXusPGmONwwBByCAQR4g9KV+B8HuLS3t4IVtwqj71e/gFmy3Z5JONycGu22b7G4ib/q0h+6bwjYn+6byUk9w9P2du7kBa+JPLQkRpF21EZPk236N0P/ADqmuKMcFEGCvUeYHl7V9SSxhgVYAg7EHyqofiDyE0bG4twWTqwHVfX1HrXe+zNekvRm/o/4MOfBUt66KeWKpGzu5I1Yo7Agpjc+Zrpms9XTZvLoD7evpWLa1JDjGNgTnbGD45rsPEjO5J9nZFeSOhKSOB4jO6n/ANp8D8qxwric6Nlndk6Nlv5eta+HpocFdz09MHrt41I3XD9bZTr4p4j+HzFWLGuLKm0uDVxTjLyjSuVXzzlif6CowWBkKkAk7q3uBkH5j+RqWXhTnHdbHmATTry3wyKNCzAAbHJI6jyHXzqvPkhijZFTjHhCrbcvPPPjScKqL9FGatjkvgCxky4G2yn+eP5Z961rYExFkGjX3Yx0Z2PQk9QvU+wpyjQKAAMAbAV89rPtB5I7I8I6GHTU1J+x6r52+L/MZ4lfJZW5zFASufBpd9bZ/Ko2981a/wAUOPSWtqBCrNJM2juAllTSxZgACeoVc+BcUtcifCwKhnvciaXGEU47NdiAfM+Y+tcmzcl7iXwvi/EuHKkUg7W2jRX04BVU7/ZZwuoDVliN+i1Y3JHMlnfRaElMMspOYQQvdI0gJ66R1U5zmpm45ZYtLnTIj4GGODo8VxjHX9MVFvyjaveQ3HZ9lPHIj5UaMkH9pehHr+teJtEqT6Jvl/kazsmdoEcdoulw0jOrDORkMSNjn6mtXGvh9ZXbBpkc6RpVVkZEUfuqpAHv1NNOazV3rTvdbsr2ogbjlK2kFqJA7izIMQaRjgjGC2/fIwPxZr3dcqWslwly0f3sasgIJUFSCCGUbMME9am6K89SXkbUJdt8LuHJKJBCxw2oI0jFAc5HdJ6eh2rq478P7K7mM8yOZGCqSsroMKMDZSB0pqor31sl3uZ5tR4hiCqFHRQAPYDFe6KKrJBRRRQBWMVmigMYrVcWqSDS6qy5BwwBGQcg4PiDW6igMYoxWaKAxijFZooDGK8Twq6lXAZWBBBGQQeoIrZXlmx16CgIcSvabPqkt/CT8TxjykHVkHg4yR4/mqXjdXUFSGVhkEbgg+XmKqrmb4xpFIY7SJZgpwZGYhSf3QNyPXatfKHxAjuJhHgWc0h7ozrgkc+BU4KMT4gjJPjWl6TMob9vBX6sLqxp5h+HVtcEvH90564GUJ8yvh8sUlX/ACHeRMMp2yjoUOdvEYOCNvDerT/tZo9riJk/fXMifVRlf8QFd1tdpIMxurjzVgf5VZh+0M2LhO18kJ6eEih5eEiA5ZXU+AdSuP0rbwu1Mr5iR5XBxlVJCn5f8qvkisKoHQYrZ/WclVRn+4q+WVrw3k+6c6pNMefFj3v8qZH1NS1hyrPDlh9nkk30s+vC+WFwRt506swHXaoW75pt0bQrGaTp2cKmVs+unYfMisGbWZcv4mXQ0mOPKRt4Tw2RcPcydrKAQNgFTPXSABufzEZrXxzj6wkRRqZrlx3IV6/xMeiIPFj8smtMy3lzsMWkZ6naSYj0H4E+er2qR4VwiK3UiNd2OXcnU7nzZjuTWVuzQlSojuBcBZJDc3LCW6cacjOiNPyRA9B5t1P6V38a4vFaRNLM2lF+pPgAPEmpGqX+MEkst9FbqCRoTs183dmBP6Aem9QyS2xs26HTLUZlCTpdv6ImbrnS5urS8uYB2EUCjszsXZtQyT1UAL4b9eu1LHCf7RluLRriSbs5pVClnxqG7HYHONKk9Km7tLZILmyjnPaW1lLG6FdKdoxjZ2MhOC2QowOm9a/7YtIZLae4lt2u7eKZS0JMoZVRliBKjZzqO3q1VON1bN0M0Yb1jgqfXFuq4I3inNV9a3LTiX7qeWZ44WIYGJX0g6cZRWABBB3q2uVuOLe2yTqMashl8mHUVQHPfFFu51lh1a5kgQrggJLgKVTPVQemPWnjhHN32KQQwxx/YkkuFdiT2jGGLVLIu+BGrALk5yzGpY73N3wUaz01hhFxqf6ceH8lvUVR17zreyxSTfaAkX+qO2hQohMswxFrzlmEJ1Pnpt0rm4lxaW5lVdM0325pbjsELd6BMxWyHfCROwMjE4GOvWrjmF33fEooiiySxo0hwgZgpY+mTvW9JgSQGBKnBAOcHrg+RxVOW3BvsPEeGRXCxzrcW4g3GoxPBhy0edwuSMegq3rWzRCxRQC5BYjqSBjJ+VAdNFFFAFFFFAFFFFAFa+3XJXUNQGSMjIHmR5etezVcW0SGVNQQ3zX8wl6azCe0BDePZdh2eM7fg9KAsbtB5jpnr4eftXhbhSuoMpUjIORjA6nPTFVZOsjWtwFOTZR21mxcbYW5BuCxHVTAIi2PDNSB4KpktFl+zSRyXruscI+6X/VHyuCSN2UuR0y1APHDOLJN2mnbspWiIJHVcbjB6HO1drTKM5IGM536Y3P6VXFz2ax3DdwMvFImlOwIQSx6S/iFwRgnbBo+yRz3Sa1WSN+JTMOjK2mzx7HDAj3HpQFjrMpJUEFhjIzuM9MjwpY+IF0BAImkMaShjM46i3QAy6cftNlUHq9RPJlm7TiVntlkR7oSqoInfMh2kyegOgg+WnGxqY5h0/bLXtMaPXpq7RNP+3o/Sp4/xEZ9Cby1znw9pFsWsPs8b91e0VTknp2gIyC3nvvSf8UuU14fco0GRDNlkGT3GUjUoPluCP8AlTP8eQmq0KY7fLYx+LTtp/2uldnxx/6laavx9oP/ACzq/Wurp5bZwlHqV2uzNNcNP2HH4dcaN5YQyucvgo582Q6SfnsfnUxdcIhkOXjXV+YDS3+YYP60jfArP2B89O2fH+Vc/rVj1zdRFRyyS8mjG7imRH9gqPwTXKDyEzN/v6q8ngJPW6uj/wCKF/VVBqZoqkmQacqW2curyn/9sryj/K7Ff0o4vxq04fH3ykYA7qIACf4VFZ50vXgs5pIjpdV2PXFVTwPgMcyG9vZWk3OzHyOO8ep38BWPV6taeKbVt9fU6Ol0cJ43myyqKdfLY78A+J1rcOUfVCc90vjSfIZB2PoaeEYEZFVDcW9hejRp7J1GFKjB0jy8CPQ1s+F15NFeyWZlLRIrEA9ARpxjO4GD0qvTayU5+lki4y8Mnk0+DNjllwOq7T/hluVB8y8sw3qjtNSumdEiHS658j5elTlFb2r7ObCcoO4umVBd/B6Qk6LhGBJPfU59yd8n1rp4f8IQD99PkeSLj9TVrV4mTKsAcEgjI8MjrVfow8G7+qamq3fsiqOZOXIIb3hdnboB95JcyMdyeyUaM+momuPlrkWdrG5tZLYw3MiSI1zJJrDkyahowSVjOMkYGSc7068sclvBcNdXVy91cMojDsAoWMHOFUdCTjJpwFWJUYZTlN3J2yvP+hM1xw02cywW2TF3YBqUBCpYgnGWfBJ8sjrvUrfcixPLBNHJLA8MfYnsmADw5/A2RnHqMGm+ivSIvcO5OtYZ2uEj++csS7Mz41HLBdRIQE+C48qYBWaKAKKKKAKKKKAKKKKAK1C2TXr0rrIwWwM48s9celbaKA8CFd9h3tzt1PjnzrXDaIgAVFUKcgBQAD5jA2rfRQGk2iHUSi5fZu6O8P3tt/nRFaooUKigJ+EBQAPYeHyrdRQGlbVA5cIocjBbSNRHkT1pa+INsvYiZ0LxxBhMo/EYHAEhXH7S4Vx/BTXXllz16GpRltdnjVoqrl3ka07Vb6S/+1RJhk1keH4dbFt8eWBvSd8VubFv7hEgJaGDKqfB3YjUwHlsAPn501c0fBpZJDJZyKgY5MbjIX+FgMgeh6VJcl/CmO1kWe5kE0iEFEAwisNwTndiPDoK6kM+GH92UraXC8GZwk/9KQy/Djghs7CGJ9pCC7/xOdWPkMD5Uz1gCs1y5yc5OT9zSlSoKKKKiei38RP/AKfcfw/1pC5Ykins/s3aBZMtt4/iyMefyq33QEYO4pH5l+HUUxMluexl64H4CfbqD6isOt0ss6Ti6cXa+qOro9RgeCWmzWk3d/lXIn2XBDazPNNKgABUeWCB1J/lW34a3CycWmdDlSjkH07tdXD/AIc3NzJm/mIjQ4Cq2osBtnPQA+fWrK4PwWG1TRBGEX0G59SepqGHBnnm9fPK5deD1vT6TFLFje5y446JGiiiuickKKKKAKKKKAKKKKAKKKKAKKKKAKKKKAKKKKAKKKKAKKKKAKKKKAKKKKAxijFZooApX4zxuWLidjbLp7K4S4Z8jfKBSuD4dTTRXHccLieaOZkBliDCN/FQ34se+BQHDzdzCthbG4dGkAZF0pjJLsFHU46mvHKnMa3qSkRvE8ErwyI+CQ64zupIIwRUjxXhkVzH2c6CRCVOk9Mqcg/I1jh/CooO0MKKnbO0kmP2nbqx9TQCZzXz6bDiAhkXXE9uGRFADtO06oo1EgBdJY77bU9Fzozp72M6QfHHTPTrtmo7ifLVrcMzzwpIzx9kxYZzHqD6fbUAalIYwqhR0UADx2HvQC1yFzNJxCKWSS3MOiV4wNQbOk4PTxB2P6Vp5p56jspWjMMsvZRLNMyFQEiZ9APeI1HPgPD6VO8I4HBamQwRiPtW1vjOCx6nGdvlWji/LFpdOslxAkjoAASPAHUAfNdW+DtmgO2W8AhMoyVCGQDoSNOrx6Ug/wCluMJrazuQvZxTE6oziKR9AfZ8/i2x19qsWSEMpUgFSCCPQjGPpUJJyZZMpQ28ZUxpFjfHZo2tV69A29AS1zPiJnBOyM3TPRSemf0ri5T4ibmzt5ySxljDZKBCc/uhmA9smpF4FKlCO6RpI9MYx9K8cPskgjSKJQkaDSqjoB5CgOiiiigCiiigCiiigCiiigCiiigP/9k="/>
          <p:cNvSpPr>
            <a:spLocks noChangeAspect="1" noChangeArrowheads="1"/>
          </p:cNvSpPr>
          <p:nvPr/>
        </p:nvSpPr>
        <p:spPr bwMode="auto">
          <a:xfrm>
            <a:off x="1364655" y="-144463"/>
            <a:ext cx="24765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4" name="AutoShape 11" descr="data:image/jpeg;base64,/9j/4AAQSkZJRgABAQAAAQABAAD/2wCEAAkGBxQSEhQUEhQVFRUXGB4YFxgYFhUXGBgdFxQXGBscGxcYHCggGBolHRYWITEiJSkrLi4uGh8zODMsNygtLisBCgoKDg0OGxAQGy8kICQsLCwsNCw0NDQ0LCwsLCwsLCwsLCwsLCwsLCwsLCwsLCwsLCwsLCwsLCwsLCwsLCwsLP/AABEIAMYA/gMBEQACEQEDEQH/xAAcAAEAAgMBAQEAAAAAAAAAAAAABQYDBAcBAgj/xABIEAACAAQEAwYCBgYHBgcAAAABAgADBBEFEiExBkFRBxMiYXGBkaEUMkJScrEjM2KCksFzsrPR0uHwJTVDU6LxFRckNIOTwv/EABsBAQADAQEBAQAAAAAAAAAAAAABAwQCBQYH/8QANREAAgIBAwIEAwcEAgMBAAAAAAECAxEEEiExQQUTUXEUImEyM4GRobHRQsHh8BUjUmLxJP/aAAwDAQACEQMRAD8A7jACAMVTUpLUtMdUUblmCge5iYxcnhLJDaXUgpvHWHqbGrlexLfNQY0LR3v+llfnV+puUPE9HONpVTJY8hnUH4HWOZaa6CzKL/ImN0JdGS0UFggBACAEAIAQAgBACAEAIAwVdWkpczmw9yT6AamIlLCycykorLISq4zp5bohEwu5sqhLkkm3WKFqoN4My1tblt5z7FgRrgHr/rlGg1n1ACAEAIAQAgBACAEAIAQAgBAFZ404sShl/emH6q776DTmSdhGvTabzcylxFFNtu3hdSq4RgU2tbvay85zrlY3lS/LKNGbry6DnHc9Xt+Snhfr+ZzGjPzWcsuErhdAuU5AOiogHwtGR2TznLL9qK5xD2by5ilpNkfqAAD6qND+ca9P4hdU+uUUW6aE10wV7syrK1KjKzt9GBK5Ddw5GgMu+qKLXuND05i7xC2qzGI8/Q401c49XwdkjyzWIAQAgBACAEAIAQAgBAHjLcWgDh2KJ/teSoJ+ux38njzKfv2eNpl/+iWfU7bTJZFA6R6Z7JlgBACAEAIAQAgBACAEAIAQB8TZgVSx2AJPsLxKWXghvBxGpnNXYsqtqEvMI/a0A+GYW/DHr6r/AKtOoIxUrfY5M7TQ0oloFA2EeObjYgBAGvLokVy4HiPOAMzuFBJIAGpJ2EAll4RVZ3F7TGZaOT3oU2M137qVccgbFmPoIo81yfyI3fBxqSd8sZ7LlkdW8dT6axqaZcpNs0uYSPiw39bRXZfZXzKPH0NFGgo1PFVnPpJYLRw9xBJrZeeQ17aMp0ZD0YcvXYxorsjNZRh1Ols089liJQmOnJRWWZyHn48MxWUufKbMxIVAel+Z8gI86Oulc8aeOV6vhfgXeUorM3g1jxIVNnlj1DXHzEZ9Rr9VpvmtrTj6plkaa58Rlz9SXw7EUnC6HbcHceoj0NLq69TDdBlNlcoPDM9RPVFLOwVQLkk2AjXGLk8IqbSWWVtuMMwzyKadNl8pngRWtzQMczDzCxpWmSeJySZV5rf2VkiX7TULKkuQXdjYL3iqbjl4wAD5Rqfhm2O5z49ilarLxt5LPw/i0yoXNNkiSeSd4JjfvZRYfEx51kYxeIvJqi21yjk0/XGZX4m/qtHlU/fM8nS/fy92dszhVuSAALknYaR6OcLk9hJt4RV5vFzzSwo5AmKpymbMfu5ZI3CaFnt6RT5spfYX5m96SFWPPlh+i5f8EY/aMZEwJV05Qc2Rswt1A+0PQ38orepcJYnHBqj4VG+tz08847PguL1pdJbyMsxH1DDUW7tmU6ciQo/ejUnnk8eUXF4fU+8PnzHDd5L7sgiwvfdFJ18mLD2iSDbgBACAEAIAQAgBAEZxPNKUlQw1KynPwUmLtOk7Yp+qK7XiDf0OM9nk++Kkt9tDb1DKfyv8I9fxavEfYx6OXJ3mPCPQEAIA16utlylLTHVFG5YhR8TAFA434tSbIZKYuy28UxZZyb2FmcqGHoTyijULMcN4Xc26CxQtztzLsQ3BmOuZIEinR1leAmbOKG9gScqS23uTvuY7qnHb8pxrIWwtbt6v8SwYhXzqiW0uZT0pVhYgTZgOvQ90dfaOpYksMzV2uuSlF8op+GzFwqqlTGeaubwOq5JquG2BPgIINiDY/MxlhCFU8Jnt3aqzXUtutcd0/wCf5OiY1xMjyWWSSJpHhRwZbsbfZD2z/u3jF4vXfco01dHzLnnHt1weTQ4p5ke8F4ZaSjTQcwA0YEEE6sSDzJJMenp61XWopYOJyzJssFZh6TFKlR/dHc64zi4S6M5TcXlFAn1DUVSj30zZHHVSba/n7R8hopS02rdfo8fgelbiytSMfbDjJWQJakgFQTb9q/5AfOP0fw6v5ZWd+x4Gpl8yiy5cP0CGSrEA3AsOQAFgAOlo8ufMnk1rpwc17XuHFkus+ULCYDmtpZkIsfUgj+GPc8Mu3VSrl26f3MGqjtkpo6F2fV/f0MiaQM7Iuc9TbU++8ePdFRsaXTJuhnasnMr/AO2ZXq39Vo8jT/fM8rSffy/EvHani7SaTKhsWUk+1gPnr7Rfqp8KK7n13hFO6crH/T09zBw3iFLS00nvnBfIAkpbvMOnKWt2JJub+cW74wikZHp7r7JSx35b6L8SL4xp52IqqpIFMim4aYQZzXFv1S/VH4iDpFc4SuxlYRrovr0Wdst0mscdF/Ja+zzCplLSiS5ZgpJUta/iNyBbYXJ0jRGO1YPNutdstzLTHRUIAQAgBACAEAIAQBjqJIdGRtQwKn0IsYlPDyiGsrB+cahZmH1oJHjkTNf2lH8mQ/OPqpqOqpUl3X6nkRbpsw+x+hsJxFKiSk6U2ZHUEH8wehB0Ij5acHCTiz1oyUllGedOCgkkADe8cnRznEsfqZ00/R6gd0CRmWUFT2ZmJmnzGVbg+ht8yEY4UefVlbTz1KrxtTfoTMmzHmTPvO1+mirsg8gBGjw5Zt5WTPqZPakiR4fpBOw6Uh2aUBfp0MY9ZHdOaNmmsdUozXYrvCtUaSpeRO8GewN9gw+qb9GB39I8+luEtkj6PxGqOqoV9XOP2/wX8sRGzJ81gp89DW1qMNZMlrluTMuwHWx1+HWKI/PPd2R6038NpvLf2pcv6FnxfxpqLjYiPL8Y07ko3R6x4fsYtNLEsGzw/UzJctO4mlSujI95ko2/ZJzS9PuEDXUGPS0Op86lPv0ZXdHZPBbsJx9ZrCXMXup1r5Cbq9tzLewEwdRow5qLiNhXkpfaSwM2XLX6zuPhoSfYAx8t5W/xOe36Z98HoKWKFk1+0rh2bOp5M+WpcomWYg1JW9wQOZFzp5+UfeeHaqNadcujPF1VTl88exudmXG8ppK0s9ik6UMouG8ajY7aMBoQfX051Wjk5OdfKZNVyS2z4Zqcf13/AImwpqX9XLP6WaRYAtayqDqWsD8b7b9VZ0sHKfV9EJNXSSXRF54Rwv6PTpLtYAAAdABYR5rk28s0pYOUJ/vmV6n+q0eZp/vWeRo/v5fiWftllHuZTfZa6X6HRh8Rm+Ed63jaz7jwJqTnX36m12XTkqaJVBCzJXgmAABtNiT0Isfj0jRRJSied4jTOq1p9H0LxT0KJsNep1MXmA2YAQAgBACAEAIAQAgBACAKN2jcFisXvZVlnqLX5MBya3yPKNmk1kqHjsyi6lWL6nOOHuIqvCppltLYox8Utr5CfvI40U+e3UdPRv8AhtTHdnD9f5Mtfm1PGMk1xPi1biAXuJYSmNjlZrNM13YD/h9Bz3MeTT5Kb8zLX0Nk3N/ZwZaGmr2sG+jIB0WYx9gLCO5PSropP8V/BWo3d2jbqeB2qQPpE2ZMty0lSx7Lr8+UPitqario5/F/mdeTl5m8k7QYQsiWktPqqLAC9h7neMsnueWWmljnDUmqA7xfENmGhHlccorlWpdTRRqbaHmDNSm4RRVCvMnzEH2GnNk9LLa48o48herND8QszlRin6pLP5kmmHqgCooUDQACwA6ACLMY6GGUnJ5b5MU2njlrKwyCOlULIxMtyAeRF/5xgWg2Sc6Zbf1X5F7u3LElk2ZtMJoAmsWAIIAJQAjZgVNww5G+kXw073qdk3Jrp2X5Irc0k0kfUmgVqqW09yzGyJNbZv2WA0SadNdntpY3Bur09cJucVhvqN7aSOiMFC2awUDW+gtF6WeEcnPeL6ygEqZ3NTLE4ahUfMTY3I8N9f52j0dFXZXapSi8fX/JlvnGUWk+Sk8AcUS6ScwngtKdsxbUsjEAZiPtCwFxuLc9o9DW6Pz1vrfKM1F/l8S6HdkqlaX3kv8ASKVzLlIOYWuMpvbX1j56SceGelnKyjh8yVVJiCT2pW8J1UPLvYgjfNa+sefVXZGW/B5dFFtc3NrqdWraNcRo2lzZZllhoCyMyEfVa6krf/RjZKPmRw0ezpdROqasjw0cfFLX4TUF5asbaZkUukxejpv/AHcjGJVWVPMT6SWt0mrr228fui8YZ2kVM4BVw9i/UuZcv1JdNB5XMaI22PjaeZbo9LDlW8e3P6PH7F5wWomPLBmlS51OQHIvkpbVrdTa/QbRoWccnmT25+Xp9SQiTkQAgBACAEAIAQAgBAGGom5RAHMsWmLX1TIqjuJLWmG362YLHJf7iaX6nTYEGCGy101DKUDMSx8tBE4RBuCeBoiKvtcxBJjfM25vEA87qAPDKgDzu4AxtKEMAwTJEAac6niGiTSmLYxzkggOM8TKSMgOrkD4m1/bf2j0NDUpttrKSZmvk01FPBs1q1NRMkU9Q7Oirc6270CwUm3O5s5GtwNs4sp1Krg9qxL1LJ1b5LL4L/hnDwloFGVBb6stQo+UZ5WSk8tlqil0K1xv2fy5st5snSaoJ/HYXsevrGvRauVU0m+GUX0qaz3NXsTxJmkzpDElZcw5PIMoYgeVyT7x34nFK7gjS52HRWoZZNyi/CPONJllSVX6oAgDHU0aTPrqDAGrLwSSDcIIA30QAWAsIA+oAQAgBACAEAIAQAgDxjAFM47xlpUorK/WzGEqV+Jza/ooux8lgDWwLCVkSklLso3O5O5YnmSSSfWIOSblSoEmdJcQDJ3cMkgy4EHmSAPMkSMmN5cQQY2SHUk1psuBJoVEiOcEFI44wh5iq8sFimjKNyN7jzB/OPR8O1Mam4T6MzaipyxJdjyj4vRpSGZdKiSQykg5XsLMptqM63BuLA2PIRbb4bPO6rlEQ1KXE+GXeg7UqJlHed5LP4C4N9iCt7g+giteH2yW6OGn9cfud/ExTw8nuLcWPUyml0MmYM4KmfOUy5aAixKhvFMa2wAiI0Rpluta47LnJLnKaxBfmbXAHDopZel9eZ3Yndj0v+VozXWu2bky2EFCO1Fvis6EAIAQAgBACAEAIAQAgBACAEAa1dNyqYA5HVcQyJ1cs1nvJkoSpAJBmTSR05Ip/jjtVSbwjtVTk8JE9K42pBzmH0T/ADjvyJnfw0z7Xj6nvZZc5jyAVbn2zQ+HkT8NLu0TeB48tSxVZM+XZc15iZV3AsDfU6/KK517FnKOJ17FnJM5I4yVDJAZPkiAPMsRgHyVgDE6wBgdIdSTUqEgQRdRKjloGrLp0J8Sg+w/nHcbJLozlpdzPwth0sz6mSxIKss1LfcnXPymJN9BlESpM6XJc5GES1N7Fj5m8CTfAgD2AEAIAQAJgCnVPaRRrbL3sy++VLW/jIv7RcqJF6002WmgqhNlJMAZQ6hgGFmAYXFxyMVNYeClrDwbEQQIAQAgBACAEAQmPz8qmAKT2e0yt9JmBQM899LC1pZEoaD+iJ94ZIzyWLiHhqXVSSoCrMGqOABY9DbdTzjuuxxZbXY4PPY5VRVM2jqA1isyU1mU/AqfIj++NrSlH6M3tKcTuGG1qz5STZZuri48uoPmDce0edKLi8M8yUHF4ZC8R02IGZmo5ksS8oujBc2a7XILKRa2XmIsr8vGJIurdWMSRSKXi7EZkzu5ZDvcjKsuWdt9QLW89o0OqtLLNDpqSyy8cNLXks1b3arl8KqFzXvzKmwAH5xnscP6TLb5aXyE8VivJTkr2OcSGmdg1NPdVAPeKoybXOvlzi2NW5dUXwq3rqiLkceyn+rTVLdciK/5GJ+Hfqjt6Z+qJvFaedNlr9Hmdy9wxLIH0ynwkbA3I112iuLin8yyUwcU/mWSm0VZXzKiZT99LvL+sxRcu4GllBO/lF8o1qO7BplGpRUsFlaSQoDG7WFyBa5tqbcozPGeDG+vBGz6yUhs0xFPQsoPwvBQk+iJVcpdEaT8Qy6epkz0JnBkeSySirMSSsxDa/Lu5n8UdxqlnD49zuNUs4fHuT//AJjyVI72nqZQPNkUfmwJ9ot8h9mi34dvo0WnCcWk1KZ5Dh12NtCD0ZTqp9YqlFxeGUyi4vDITjLjBKIBEAmTmFwt/Co5M1vkBvblHddTlz2LKqXPnsVjDaLE8SHePUNJktta6gj9mWhBZfNj8Ytk66+MZLpOqvhLLJI9nB3+mzs3Wx/x3+cc+f8AQ4+I/wDVEViErEcKtME8zpFwCWLMup0DIxJS/VT77A9J12cYwzuLrt4xhl74Zx1K2QJijKb5XXfKwGovzGoIPQxROG14M1kHCWDiVDRd7PSSPtzAnsWsfleNzlhZPRcsRyfoJECgACwAsB0Ajzjyz6gBACAEAIAQAgCpcVzbKYAiezOVakF988wn1M+bf53iGcl0QRDJZS+0fhvvU+kyh40H6QD7Sjn6r+XpGmizHys06ezD2siezDHu7mGmmHwTDeXfk/T0YfMecd3wytxZqK8rciY4p4gmVEz6DQ+J2uJswbKNmAPID7TcthqY4rrUVvmV11qK3zLDwzw1LopeVPE5+u9tWPQdFHIRVZY5sqstc3yV/jyrqpM6X9GqGBmKx7oIhCiUt2a5B3108otqUWvmRbQouL3I2uAqmoqJXfzqjvAcyhO7RcpBGpZQCdOXnHFyjF4SOb4xi9qRK8WaUVT/AETf1bRxX9tFdS+de5VOzaukyqZxMmy0ZppNmdVNgiAaE7XvF98W3wjRqIyclhdi2HFZH/Plf/Yn98Z9kvQzOuXoUvg2Z3lbWvuCTY+Xem3yEaLuIRNN6xXFGvxLisyfUfRac21s7C4JI1OvJQN+sK4KMd8hXXGMd8j5ThqTLGoLnmSSB8AdvjFUtRN8rgrlqZvpwZpdDJkz6ObKTK/fZTq1vHLdToT0YxErHJYZW7ZSWGdSVA6ZWAZSLEEAgjoQd45OTlZX/wAPxgJJJWW7opUbZZtvCR5MxI6WEa/t18m77yrLIfjK5xCf3l7d4Ab/AHbLb2y2juv7Cwd1fdrB3CUoAAUAAAAAbAAaW8ownnH1AETxZl+hVOe1u5f45Db3va0d1/bR3X9tY9Sldj+bNU/csn8Xj/l/KLtRjg0arsRPZ3R95iOa2ksO/v8AUH9f5R3a8QLL5YrwdhjGYBACAEAIAQAgBAFK4wPhMAa/Z6/6KavSdOI9GqJjj/pdYgjuXBIggyZYknJwriijFPWTpcu4CPdfK4Di3pf5R6EHmKZ6db3QTZ1Hs7wZJFJLmAfpJyh2bnYi6qOgAPxvGS+bcsehh1E3KePQtUUlJzOn4jkPiNRPnZ2RU7mVkRnGW9mOm19fZo1uuXlpL3Nrrkq1Fe5m7J6oA1Mi5sGDpfQ21U6ctk084jULoznVLpIsnHb5aCo/CB/E6r/OKqvtoqp5miocF8IU9VSibNz5i7DwtYAKbbWi622UZYRouulGWETo7P6IfYc//I38or+ImU/EzILs3lATasDYFQPZ5kdah/KizU9IkNwpMArpmfRm7wC/3s9yPWwaO7l/18fQsvX/AF8fQtdaIxHnkFWViy51HnYKnfksWNgMsiaQSeXiyiOorPQmKbeEXadxvRSkv3wc/dl3Yn3Gg9zFqqm+xdGmb7FZ4dw2biFd9NmIZckMHW/2sgARVvvawJbbf2unJQhtXUvnJVw2LqWHjbg0Vn6WUQs4C2v1XA2B6Ecj/oV1W7eH0KqrtnD6EFhfFdVQKJNbTTGRBZXG4A2Gb6rjzuD6xZKuM+YsslVGfMWSZ7Tqa3hlT2PTKn+OOPh5HHw0vVEfiL1+K2lrJNNT3uTMuC1tQTcAt1CgWvudo6WyvnOWdx8urnOWXHB8Lk0FMVBsqgvMc7kgXZjbyG3QCKZSc5GeUnOWSM4QpKGW06ZSTc5IHeEvcKLsRuBa+vwjqxzeFJHdrm8KSLNInq4uhDDyioqawZIECAEAIAQAgBAFR4sk3UwBXezypyz50s/aKsP3k7v5GSD+9EEM6KsCDE+IyUYq82WrDcM6gjS+xN4na/Q62t9EcT4vqVmVtQ6EMpfQjUGygaHntG6tYikelUsQSZ2ThNwaKlt/yJfylqDGO37T9zz7fvH7kBxzxgJAm08pHM0rbP8AZTOOR5sAfnFlVWcN9C2mndiT6GXswqpLUvdygwaX+tJFrs9zob6iwt6AQvT3ZZGoi92WRE3/ANJjgOyVA+cwW/tEHxjr7VXsWL56PY3eJOHcQqmmL9IldwzXWWbjQNdQbJqRYc45hZXHtycV21wxxyYMA4exGlyok6T3OcFl1OhIzWul72894mc65ctcnU7Kp8tck9xDKrWK/Q3lKLHP3gN73FraHziqtw/qKa/L/rKzw/w5XUjsQ1OVdh3ly5NgSTbwixsTFtllcl3LrLK5rue8S8IiY5nSH7uYTmIN8pPUEaqYiu7CxLoRXfhbZdCKmza9fC6S2I+1ca+tiPyiGqXzkNUvnJWOHMUatxRZExEeWomCYCoIAW4uh3BL5Re+0V8J5iVNxT+Q7ZhvDdJLAKU8oHrkBPxN46dkn3Dsk+5NRwcCABEAfIQdB8IA+oAwVtMJst5bXyupU23swINvPWJTw8kp4eSIwPhSTSpNSW0wiZa+YqSMt7WIUdb6x3Kxy6nc7XPGSUw+iWSuVb73jhvJw3k2oggQAgBACAEAIAhMfp8ymAOZSJ30esRjoCcjeQcrY+zrLJPIZoEPodZp5udVbrv684ggj67hikqHLzZKs53a7AmwsNj0EWKyUeEyxWzisJmhO7OaFtkdfwzG/wD1eOvOmWrUTNc9m1OPqTqhPR1/wx158u6J+Il3SLplEUGc+ZkoFSB4bgi40IuLXHnAFIndmUkm/fz79SVY/ErF/wAQ/Q0fEtdkWfAsMNPK7tprzrEkM5u1tNPQWimctzzjBROW55SwbzCODhGMiDOjBNECCPqTpAFP4xxRaammzTuqnKOrHRR8bRARS+xTCmKT6sTJYYNlfO1m7tMs2YRodGNgW5Zfh2dI7fhWJ5/Aysja+FhrYEj31BGl9oAlQYEHsAIAQAgBACAEAIAQAgBACAEAIA1q2VmUwBy7jHDdzb/PygCd4E4gDSys1tUADk77HK/uAQf2lbkReUsnD469CyUWOU81gsqdLZjsoYZjz+qdYtnp7YLMotFMNTVN4jJMl0a8UmhH1AkQAgDwxDIZ83iCD5MAfOQxOCTDMlAbkCHAwyJxBlF7HTz0iAcH7ScYesqJdPK/VhjbXdgLEnyUXP8A2gsdTrazepez2YqyXpJxSY5zDNcAhFGU3XxAMc7W2sPaIUztw9Cb4d7Qp1L/AL2p5jJPsUmkA+DVltYBXN2ZtLHxbWsB1k4aaOp4Ni0qpTvKOek5baozHMvq2rL+8D5ERJB43FEtAWmXVQhmXOUAqL6g5vFfK23ToQTBOCLwXtLpJ7FWJlakKWIKkXsCSPqE+e3WBBcZU1WAZSGU6gggg+hG8SD7gBACAEAIAQAgBACAEAIA8YQBW+IsNzqdIA4/jdY9DUIy6Bg6nS4sbA3A3G1x5AjVRF1UM/Mu2Ci6WPlfdMmezwhq6STa3iPl+ra2vMG+hj2dTfGzSya+n4cng6SiVWrjGX1/Hg7PktHgH0bMimBKZ7AkQBC8Q1zy8oQ2ve59OWseN4tqradsa3jOeTfoqIWZcucHuAVrzAwfXLazW630+UT4XqrblJWc4xz79jjXUwra29yVJj1jCjC7QZJpzTAkpfHmMrIp5iiYFmMpVTre53tbW9r68riJUXLhHO5J5fRHIsNqEDFmursLZraKOSLbVQNLkbm8XrSTwcT1sHItWHV0+QC8thMDLlBYs4AvspvpFEodmXRnxlFqoOLaeoTuauWqXFiHAaW3xGnvHGGjtST6kPjXAMuUfpGHT2p3Cs4UNeXZQSSCblRsLajyiVIOJT+IeLq+npjR1SKGmSVVToMss5b/AFbhriWiW0tkP3o66nHKM+E4jh9YiJMXuZqKqKynK1lUAeL7Q02MdHJN0cyvw856aaaiVvZbXt5yz4WPmLGIwCY4c7SJs2plidPCy81piGWildDa/hzDW0ad9LraccS7PLMvl3q1NTzHusI6ZQzJjsrLNSZJJJuCpNrvYAqANjLP7p6xW3W49Of/AJ/ktStUuXx/9/wSsVFwgBACAEAIAQAgBACAMNRKzCAONdsOG5XkWG4f80j0NFDdGX4f3PN189so/iU3hKvnU84MgBVL3uLhQ17i1xcHpcdQQY41Edi9/wBTvTS8zt0/QvVNxBiFW4SVNtpoEKqLDexPiJ8t/KNNE9EoZa5+vJkvhr3PCfHquES0nBMWtmSozHp3xJ/6haLPidE+Nv6HC0uuXKl+p5L4wrqNwlZKzjzAUn8Lr4W+ES9Fp7lmp4/306kLX6mh4ujn/fXoXrAsdk1aZ5R2+sp0ZfUfz2jy79POmWJHrUamF0d0DHxHi8inRTUAlGbKLLmsbE7e0VR0fxWYYTxzydW6tafEm2u3B7geJSZ8vPTjwBiv1cuoAJ094iWk+G/68JexNepWoW9PIxjGpVMuac+W+w3ZvRecd00WWvEEc3X10rM2Ums7Q2Y2kSL9CxJP8K/3x6cfC4xWbJ/77s8qXi0pPFcM/wC+iI+ZxpVElGlywegVlb5nSM2oq01a+Rtv/foadLbq7X86Sj7ftyeYZgrz37yb4mPwA6AchGE9MmMQ7OpU5CUAlzbaMNAT0Ycx57xqo1Mq3zyjLqNLGxccM5/gN5M8I31GbI6nkSct/Ig/zj1NVpo2V7l1XKPI0mqlXZtfTozF2g0uSaZK6ZQC/mSLgelrH3jBptPmG9noarU7Z7F+J5wnWT6dBnZmkuR4Sb2CtyO4B6CMmpit2EbNNJ7MsqPF1bMq6iZOmixY2VRsiroqj0HxJJimJc+WVt5JEdEE1gnFlRTEWYso+yxP5xOQXOTxBQ4gAKhRKm8nBysD5MIAkqOVX0J7yjnGfL3IBAe3mv1XiMAunDXavLmES6tDLfYkAj4odR7XgDodFWy5yh5Tq6nmpv8A9oA2IAQAgBACAEAIAQAgDmnbHTk/Rmtp4wT5nIR+R+Eev4Xh7l7f3PG8Wytj9/7Fe4LwlZsmcNMwYE9bFdPmGirxKDU0+xb4XNSg13ya+I4G8piUuP8ALaPNPUN/DeNaiT4ZwLj71yHH79jf94NAjCLInGFLVS+6nshVtCJqlGHmHTMt/M5Y7rslXLdF4ZXbUrI7ZLKKlSzXoarPTt3qqdChDh0P2WKEi9vmLx7ytq1VOJNJ/sz551XaS/MU2v3RZ+0jEkn00gyw1i+bVSNCjRi8O/67ZKXp/c3+KPfTFxXf+x88E8RyaWkyzWUN3jGxdFOoXkxBO0VeIyU7sp9kW+Gpxo5XdlCx/iJZs4zZ7Mcx0VASQoOiqTZQAOfvrGyvVV1w2UrOP3+pgs0dttm+54T/ADx6I2sHxCbUoRJTuJd8tlN3NgDcva99eQEeZqJWSl87yexpq6ox+RYLdgHDNrEiM5pL3h+HBANIAklW0Afn7GDaqnEcpz/2hj6ulZqj7L9j4+94tl7ssPargxSq763gmga8gyqFI8tFB+PSMHh04zq2d0ej4lXKFu/s/wBzVwKUlRTiXoJksEW5lb3BHXex/wA4w66iULHLsz0NBqI2VqPdEDi/DxBN1jBg3lUr8CINx84YBCVNCRyhkGi8giJBK4NxPUUxGRyV+6dR/lE5BdaXimirgFq0CP8Af2Ps4gQSMigrKQ97QTzOTpmAmW/quPIxGCS28N9rSk93WIUcaE2yt7od/UfCAOk4bikqoXNJmK48jqPUbj3gDcgBACAEAIAQAgCN4hwZKuQ0p9L6q3NWGx/1yJi6i50zUkUaiiN0HBnIhLqcKqLstuXPu5q9Afgeoj3n5Wrrwn/KPnl52isy1/DLnS49R1S6uJT81mEL8GPhPx9o8e7Q3VvplfQ9unX02Lrh/U1MR4flkXDJbrmW3xvGXZL0Ne+PqUnG5NPKv41dvuoQ3zGgi6Gltl2x7lFmrqh3z7FSl4ZOqpn6NSfS9lHmf9XjTKmFUfmM0L52y+UtEjhApLsRmNiSTzNowPEpdD0EnGPUquC4WWnyR1mKPiwj050bYN/Q8qGo3WRWe6/ctPGmA900nTcN8isceH17t34HfiNmzaXXsqwgNSsxH/FYf9EuK9fHbal9P5LfDpbqm/r/AGR0WRShYwm82QIAQB+fMa/9zP8A6V/7Qx9ZT93H2X7Hx9/3svdnesQoZc+W0uaodG3B/MHkfMR8tCyUJbovDPrbK42R2yWUc6xfszmK2ekmjQ3CuSrL6Oo1+UerDxKMli2P++x5FnhkovNUvz/kianBsWUWMsv5nuW+d7/GOJR0UuU8fmdxlro8NZ/IqnEPDlcFLzpbhedsth6hDoPMxEY6dvEHz/vqdTlqEszXH++hX6CnS5V7gna/1f8AIxRqKJdUi7TXx6NivwO2wjBg9AgavDyNxE5II+ZTkROQb+E4/UUxHduQPunUfCALpTcY01YoStlgNsH5j0YaxIJCnw2fIIm4fUd4BrlLZXHow39DDALZw72tsjCVXSyG2Jtlceq/Vb2tEA6dhGNyKpc0iYr9QD4h6qdRAEhACAEAIAQAgDDVUyTVKTEV1O6sAR8DHUZSi8xeGcyhGSxJZRVq7s6o5huneSvwNcfBwflaN0PEro9cP3/wYLPC6JdMr2I09lkm/wCvmW/Ct/jFv/Kz/wDFFX/Ew/8AJm5R9mlImrd5N8maw+CAfnFE/ELZdMIur8Npj1yyfkYFKlrlloqKOSgAfKMcpOTzJ5N0YxisRWD7bCFIII30+Mcrg6ZC0XZ7RynR1V8yMGHjY6qbjTnGuWttlFxff6GSOhpjJSS6EljPC1PVFDOVjkBAsxXe19vQRXTqbKc7O53dpq7sb10NvBMGlUksy5IIUsWNyW1IA3Pkojm66dst0jqmiFMdsOhIRUXCAEAVeo4Co3dnZHzMxY/pG3JufzjbHxC6KST/AEMMvDqJNtrqWiMRuEAeEQBgnUoblAHE+0nh5Keq/RgBZi58o2BJINug0v7x7mibtq56rg8DXJU2/L0fJsYBgxqKUMRcqxS/W1iPkwHtHm6ypV2tL3PU0VvmVZfbgisU4bIvdYymsqmIYBbYRzgFeq8NK7iGQR7yCI6yDaw3GJ1O15bkeV9InILlR8YyKlRLrZSn9rp533ECDfp8JmSyJuHVGYDUKWs4/Cw/nBoFswDtZmyWEqvlkkaXtlf/AAt8vWIwSdRwTiGnq1vImKx5rsw9VOvvtAErACAEAIA8gAIA9gBACAEAIAQAgBACAEAIAqfHVXWyFE6lYGWBaYuRWK/tai+Xkelh5236KFFj2WLnt/B5+unfWt9b47/yRHCPaBnJl1rBST4ZlgF/C1tvXbrGjVeHY+apfgZ9J4lue278zoEmcrgMrBgdiCCD7iPJaaeGeupJrKNHFsbkUylp0xV6Le7H0UamLKqLLXiKKrdRXUszZx3HMQmYlV3RCS1kloNSFF7XO3MknYXPIR9DTXHTVYb+rZ83fbPVXZivojrHDmACmpkkmxYaueRZtTbyGw8gI8DU3ebY5n0Wlp8mpQ/P3PK7BVblFBoKni3CoN7CAKZivDJF/DAFQxHh617aRGAV2twxl3EAR0yQREgz0GJTZJujEQyC3UXGMucvd1ktXHUgXHmDE5BI0+EkETMPqNtRLZrEfhbcRBB0/su4rqah5tPVqc0pA2Zh4hdrAE/aBsbH9k7wB0iBIgBACAEAIAQAgBACAEAIAQAgBACAEAVfGeBKWeSwUymO5l2APqpFvhaNtOvur46r6mC7w6mx5xh/QgD2YMp8FVYf0ZB+Txr/AOVT6w/X/Bk/4lp/LP8AT/JlpOy9AbzZ7N1CqFv7kmOZeKyx8sTqHhEf65ZLhg2BSKUWkywt923Y+rHX22jz7r7LXmbPSp09dKxBElFJcIAxTJAMARdbg6tygCrYtwsDewgCl4rwwRfSAKfifDm9hYxGAVutwpl3ER0BGTJBEdZBkpK6ZKIKMR/r5QB+kezajmJTh5366YAXPMW+qv7oPxLdYA6RACAEAIAQAgBACAEAIAQAgBACAEAIAQAgBACAEAIAQAgBAGN5QMAR1ZhStygCsYrwuDewgCmYrwuRfSAKhiHDWu1jEYBscLcEFqhHmWKKc1upGwI6X19oIHfMGosqRIJqAEAIAQAgBACAEAIAQAgBACAEAIAQAgBACAEAIAQAgBACAEAIA+HlgwBoVeGK3KAK9W8MqTtAG1hWBhDtAFllJYQBkgBACAEAIAQAgBACAEAIAQAgBACAEAIAQAgBACAEAIAQAgBACAEAIA+SogAFEAfUAf/Z"/>
          <p:cNvSpPr>
            <a:spLocks noChangeAspect="1" noChangeArrowheads="1"/>
          </p:cNvSpPr>
          <p:nvPr/>
        </p:nvSpPr>
        <p:spPr bwMode="auto">
          <a:xfrm>
            <a:off x="1364655" y="-144463"/>
            <a:ext cx="24765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142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dirty="0" smtClean="0"/>
              <a:t>Different search engines</a:t>
            </a:r>
            <a:endParaRPr lang="en-IN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Some of the Robot driven search engines are:</a:t>
            </a:r>
          </a:p>
          <a:p>
            <a:pPr lvl="1"/>
            <a:r>
              <a:rPr lang="en-US" sz="3000" dirty="0"/>
              <a:t>Google (www.google.com),</a:t>
            </a:r>
          </a:p>
          <a:p>
            <a:pPr lvl="1"/>
            <a:r>
              <a:rPr lang="en-US" sz="3000" dirty="0"/>
              <a:t>Excite (</a:t>
            </a:r>
            <a:r>
              <a:rPr lang="en-US" sz="3000" dirty="0">
                <a:solidFill>
                  <a:schemeClr val="tx2"/>
                </a:solidFill>
              </a:rPr>
              <a:t>www.excite.com</a:t>
            </a:r>
            <a:r>
              <a:rPr lang="en-US" sz="3000" dirty="0"/>
              <a:t>), </a:t>
            </a:r>
          </a:p>
          <a:p>
            <a:pPr lvl="1"/>
            <a:r>
              <a:rPr lang="en-US" sz="3000" dirty="0"/>
              <a:t>Lycos (</a:t>
            </a:r>
            <a:r>
              <a:rPr lang="en-US" sz="3000" dirty="0">
                <a:solidFill>
                  <a:schemeClr val="tx2"/>
                </a:solidFill>
              </a:rPr>
              <a:t>www.lycos.com</a:t>
            </a:r>
            <a:r>
              <a:rPr lang="en-US" sz="3000" dirty="0"/>
              <a:t>), </a:t>
            </a:r>
          </a:p>
          <a:p>
            <a:pPr lvl="1"/>
            <a:r>
              <a:rPr lang="en-US" sz="3000" dirty="0" err="1"/>
              <a:t>HotBot</a:t>
            </a:r>
            <a:r>
              <a:rPr lang="en-US" sz="3000" dirty="0"/>
              <a:t> (www.hotbot.com),</a:t>
            </a:r>
          </a:p>
          <a:p>
            <a:pPr lvl="1"/>
            <a:r>
              <a:rPr lang="en-US" sz="3000" dirty="0"/>
              <a:t>Yahoo (</a:t>
            </a:r>
            <a:r>
              <a:rPr lang="en-US" sz="3000" dirty="0">
                <a:solidFill>
                  <a:schemeClr val="tx2"/>
                </a:solidFill>
              </a:rPr>
              <a:t>www.yahoo.com</a:t>
            </a:r>
            <a:r>
              <a:rPr lang="en-US" sz="30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208334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736130" y="228600"/>
            <a:ext cx="6624638" cy="9906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4000" b="1" dirty="0" smtClean="0"/>
              <a:t>Search features of Google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idx="1"/>
          </p:nvPr>
        </p:nvSpPr>
        <p:spPr>
          <a:xfrm>
            <a:off x="239844" y="1598616"/>
            <a:ext cx="9308890" cy="4497387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IN" b="1" dirty="0"/>
              <a:t>Exact phrase</a:t>
            </a:r>
          </a:p>
          <a:p>
            <a:pPr algn="just"/>
            <a:r>
              <a:rPr lang="en-IN" dirty="0" smtClean="0"/>
              <a:t>The </a:t>
            </a:r>
            <a:r>
              <a:rPr lang="en-IN" dirty="0"/>
              <a:t>simplest and most effective way to search </a:t>
            </a:r>
            <a:r>
              <a:rPr lang="en-IN" dirty="0" smtClean="0"/>
              <a:t>for something </a:t>
            </a:r>
            <a:r>
              <a:rPr lang="en-IN" dirty="0"/>
              <a:t>specific is to use quote marks </a:t>
            </a:r>
            <a:r>
              <a:rPr lang="en-IN" dirty="0" smtClean="0"/>
              <a:t>(“ ”) around </a:t>
            </a:r>
            <a:r>
              <a:rPr lang="en-IN" dirty="0"/>
              <a:t>a phrase or name to search for those exact words in that exact order</a:t>
            </a:r>
            <a:r>
              <a:rPr lang="en-IN" dirty="0" smtClean="0"/>
              <a:t>.</a:t>
            </a:r>
          </a:p>
          <a:p>
            <a:pPr algn="just"/>
            <a:r>
              <a:rPr lang="en-IN" dirty="0" smtClean="0"/>
              <a:t>Searching </a:t>
            </a:r>
            <a:r>
              <a:rPr lang="en-IN" dirty="0"/>
              <a:t>for </a:t>
            </a:r>
            <a:r>
              <a:rPr lang="en-IN" b="1" dirty="0" smtClean="0"/>
              <a:t>“</a:t>
            </a:r>
            <a:r>
              <a:rPr lang="en-IN" b="1" dirty="0" err="1" smtClean="0"/>
              <a:t>Sampath</a:t>
            </a:r>
            <a:r>
              <a:rPr lang="en-IN" b="1" dirty="0" smtClean="0"/>
              <a:t> Kumar”</a:t>
            </a:r>
            <a:r>
              <a:rPr lang="en-IN" dirty="0"/>
              <a:t> will surface only those that specifically have the name </a:t>
            </a:r>
            <a:r>
              <a:rPr lang="en-IN" b="1" dirty="0" err="1" smtClean="0"/>
              <a:t>Sampath</a:t>
            </a:r>
            <a:r>
              <a:rPr lang="en-IN" b="1" dirty="0" smtClean="0"/>
              <a:t> Kumar</a:t>
            </a:r>
            <a:r>
              <a:rPr lang="en-IN" dirty="0" smtClean="0"/>
              <a:t> somewhere </a:t>
            </a:r>
            <a:r>
              <a:rPr lang="en-IN" dirty="0"/>
              <a:t>on the page.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41824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210</TotalTime>
  <Words>902</Words>
  <Application>Microsoft Office PowerPoint</Application>
  <PresentationFormat>A4 Paper (210x297 mm)</PresentationFormat>
  <Paragraphs>106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PowerPoint Presentation</vt:lpstr>
      <vt:lpstr>What is Search engine?</vt:lpstr>
      <vt:lpstr>Cont..</vt:lpstr>
      <vt:lpstr>Need and importance</vt:lpstr>
      <vt:lpstr>Cont..</vt:lpstr>
      <vt:lpstr>Types of Search engines</vt:lpstr>
      <vt:lpstr>Robot driven Search engine</vt:lpstr>
      <vt:lpstr>Different search engines</vt:lpstr>
      <vt:lpstr>Search features of Google</vt:lpstr>
      <vt:lpstr>Exclude terms </vt:lpstr>
      <vt:lpstr>Boolean operator “AND”</vt:lpstr>
      <vt:lpstr>Boolean operator ‘OR’ </vt:lpstr>
      <vt:lpstr>Search for specific Format</vt:lpstr>
      <vt:lpstr>Search for specific domains</vt:lpstr>
      <vt:lpstr>Meta Search engines</vt:lpstr>
      <vt:lpstr>Cont..</vt:lpstr>
      <vt:lpstr>Different meta search engines</vt:lpstr>
      <vt:lpstr>Cont..</vt:lpstr>
      <vt:lpstr>Cont..</vt:lpstr>
      <vt:lpstr>Cont..</vt:lpstr>
      <vt:lpstr>Advantages of meta search engine</vt:lpstr>
      <vt:lpstr>Cont..</vt:lpstr>
      <vt:lpstr>Cont..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Google: Search Strategies</dc:title>
  <dc:creator>Sampath Kumar</dc:creator>
  <cp:lastModifiedBy>Windows User</cp:lastModifiedBy>
  <cp:revision>52</cp:revision>
  <cp:lastPrinted>2017-09-12T04:20:20Z</cp:lastPrinted>
  <dcterms:created xsi:type="dcterms:W3CDTF">2016-04-22T10:44:42Z</dcterms:created>
  <dcterms:modified xsi:type="dcterms:W3CDTF">2020-04-23T11:07:28Z</dcterms:modified>
</cp:coreProperties>
</file>