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74" r:id="rId2"/>
    <p:sldId id="257" r:id="rId3"/>
    <p:sldId id="258" r:id="rId4"/>
    <p:sldId id="259" r:id="rId5"/>
    <p:sldId id="261" r:id="rId6"/>
    <p:sldId id="272" r:id="rId7"/>
    <p:sldId id="262" r:id="rId8"/>
    <p:sldId id="263" r:id="rId9"/>
    <p:sldId id="273" r:id="rId10"/>
    <p:sldId id="264" r:id="rId11"/>
    <p:sldId id="265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25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33E061-FCF1-4888-AB93-501D404FA1D4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EE31A-4832-4FFB-87CD-C5E78859F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472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EE31A-4832-4FFB-87CD-C5E78859F10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365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EE31A-4832-4FFB-87CD-C5E78859F10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327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EE31A-4832-4FFB-87CD-C5E78859F10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259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279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750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43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08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420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274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117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807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234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717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986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086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50" name="Picture 2" descr="C:\Users\Sampath Kumar\Downloads\IMG-20200422-WA00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3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457200" y="3946663"/>
            <a:ext cx="8534400" cy="28351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b="1" dirty="0" err="1" smtClean="0"/>
              <a:t>Dr</a:t>
            </a:r>
            <a:r>
              <a:rPr lang="en-US" sz="2800" b="1" dirty="0" smtClean="0"/>
              <a:t> B T </a:t>
            </a:r>
            <a:r>
              <a:rPr lang="en-US" sz="2800" b="1" dirty="0" err="1" smtClean="0"/>
              <a:t>Sampath</a:t>
            </a:r>
            <a:r>
              <a:rPr lang="en-US" sz="2800" b="1" dirty="0" smtClean="0"/>
              <a:t> Kumar</a:t>
            </a:r>
            <a:endParaRPr lang="en-US" sz="2800" b="1" baseline="-25000" dirty="0" smtClean="0"/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/>
              <a:t>Professor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/>
              <a:t>Department of Library and Information Science 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err="1" smtClean="0"/>
              <a:t>Tumkur</a:t>
            </a:r>
            <a:r>
              <a:rPr lang="en-US" sz="2800" dirty="0" smtClean="0"/>
              <a:t> University, </a:t>
            </a:r>
            <a:r>
              <a:rPr lang="en-US" sz="2800" dirty="0" err="1" smtClean="0"/>
              <a:t>Tumakuru</a:t>
            </a:r>
            <a:r>
              <a:rPr lang="en-US" sz="2800" dirty="0" smtClean="0"/>
              <a:t>, INDIA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u="sng" dirty="0" smtClean="0">
                <a:solidFill>
                  <a:srgbClr val="0070C0"/>
                </a:solidFill>
              </a:rPr>
              <a:t>www.sampathkumar.info</a:t>
            </a:r>
          </a:p>
          <a:p>
            <a:pPr algn="ctr"/>
            <a:endParaRPr lang="en-IN" dirty="0" smtClean="0"/>
          </a:p>
          <a:p>
            <a:pPr algn="ctr"/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07720" y="152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/>
              <a:t>Programming </a:t>
            </a:r>
          </a:p>
        </p:txBody>
      </p:sp>
      <p:sp>
        <p:nvSpPr>
          <p:cNvPr id="4" name="Rectangle 3"/>
          <p:cNvSpPr/>
          <p:nvPr/>
        </p:nvSpPr>
        <p:spPr>
          <a:xfrm>
            <a:off x="5191125" y="3124200"/>
            <a:ext cx="2047875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432559"/>
            <a:ext cx="3824288" cy="240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5658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Flowcharting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Flowcharting is a method of representing with symbols, their operation and their sequence of execution in information processing.</a:t>
            </a:r>
          </a:p>
        </p:txBody>
      </p:sp>
    </p:spTree>
    <p:extLst>
      <p:ext uri="{BB962C8B-B14F-4D97-AF65-F5344CB8AC3E}">
        <p14:creationId xmlns:p14="http://schemas.microsoft.com/office/powerpoint/2010/main" val="2241031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Symbols used in Flowchart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38400" y="2136726"/>
            <a:ext cx="30410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Start/Stop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90800" y="5358825"/>
            <a:ext cx="36506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General processing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70217" y="3724065"/>
            <a:ext cx="22641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Connector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13211" y="3690312"/>
            <a:ext cx="3345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Input/output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99462" y="2133600"/>
            <a:ext cx="2206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Decision</a:t>
            </a:r>
          </a:p>
        </p:txBody>
      </p:sp>
      <p:sp>
        <p:nvSpPr>
          <p:cNvPr id="6" name="Parallelogram 5"/>
          <p:cNvSpPr/>
          <p:nvPr/>
        </p:nvSpPr>
        <p:spPr>
          <a:xfrm>
            <a:off x="426720" y="3690312"/>
            <a:ext cx="1905000" cy="584775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54872" y="5358825"/>
            <a:ext cx="1776847" cy="6177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Decision 12"/>
          <p:cNvSpPr/>
          <p:nvPr/>
        </p:nvSpPr>
        <p:spPr>
          <a:xfrm>
            <a:off x="4895503" y="1981200"/>
            <a:ext cx="1028700" cy="966371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owchart: Connector 13"/>
          <p:cNvSpPr/>
          <p:nvPr/>
        </p:nvSpPr>
        <p:spPr>
          <a:xfrm>
            <a:off x="5055522" y="3429000"/>
            <a:ext cx="1028700" cy="1037331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478673" y="2136726"/>
            <a:ext cx="1752600" cy="7041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388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Flowchart to add three numbers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295401"/>
            <a:ext cx="44196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581400" y="2372233"/>
            <a:ext cx="220980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800" dirty="0" smtClean="0"/>
              <a:t>Read the numbers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151855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Coding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763000" cy="5943600"/>
          </a:xfrm>
        </p:spPr>
        <p:txBody>
          <a:bodyPr>
            <a:normAutofit lnSpcReduction="10000"/>
          </a:bodyPr>
          <a:lstStyle/>
          <a:p>
            <a:pPr algn="just"/>
            <a:r>
              <a:rPr lang="en-IN" dirty="0"/>
              <a:t>The process of writing computer instructions in a programming language </a:t>
            </a:r>
            <a:r>
              <a:rPr lang="en-IN" dirty="0" smtClean="0"/>
              <a:t>(C or  C++) is </a:t>
            </a:r>
            <a:r>
              <a:rPr lang="en-IN" dirty="0"/>
              <a:t>known as Coding</a:t>
            </a:r>
            <a:r>
              <a:rPr lang="en-IN" dirty="0" smtClean="0"/>
              <a:t>.</a:t>
            </a:r>
          </a:p>
          <a:p>
            <a:pPr marL="400050" lvl="1" indent="0" algn="just">
              <a:buNone/>
            </a:pPr>
            <a:r>
              <a:rPr lang="en-IN" sz="3000" dirty="0" smtClean="0"/>
              <a:t>Program written in </a:t>
            </a:r>
            <a:r>
              <a:rPr lang="en-IN" sz="3000" dirty="0" smtClean="0"/>
              <a:t>C is as follows:</a:t>
            </a:r>
            <a:endParaRPr lang="en-US" sz="3000" dirty="0" smtClean="0"/>
          </a:p>
          <a:p>
            <a:pPr marL="400050" lvl="1" indent="0" algn="just">
              <a:buNone/>
            </a:pPr>
            <a:r>
              <a:rPr lang="en-US" sz="3000" dirty="0" err="1" smtClean="0">
                <a:solidFill>
                  <a:srgbClr val="FF0000"/>
                </a:solidFill>
              </a:rPr>
              <a:t>int</a:t>
            </a:r>
            <a:r>
              <a:rPr lang="en-US" sz="3000" dirty="0" smtClean="0">
                <a:solidFill>
                  <a:srgbClr val="FF0000"/>
                </a:solidFill>
              </a:rPr>
              <a:t> </a:t>
            </a:r>
            <a:r>
              <a:rPr lang="en-US" sz="3000" dirty="0">
                <a:solidFill>
                  <a:srgbClr val="FF0000"/>
                </a:solidFill>
              </a:rPr>
              <a:t>main()</a:t>
            </a:r>
          </a:p>
          <a:p>
            <a:pPr marL="400050" lvl="1" indent="0" algn="just">
              <a:buNone/>
            </a:pPr>
            <a:r>
              <a:rPr lang="en-US" sz="3000" dirty="0">
                <a:solidFill>
                  <a:srgbClr val="FF0000"/>
                </a:solidFill>
              </a:rPr>
              <a:t>{</a:t>
            </a:r>
          </a:p>
          <a:p>
            <a:pPr marL="400050" lvl="1" indent="0" algn="just">
              <a:buNone/>
            </a:pPr>
            <a:r>
              <a:rPr lang="en-US" sz="3000" dirty="0" err="1">
                <a:solidFill>
                  <a:srgbClr val="FF0000"/>
                </a:solidFill>
              </a:rPr>
              <a:t>int</a:t>
            </a:r>
            <a:r>
              <a:rPr lang="en-US" sz="3000" dirty="0">
                <a:solidFill>
                  <a:srgbClr val="FF0000"/>
                </a:solidFill>
              </a:rPr>
              <a:t> </a:t>
            </a:r>
            <a:r>
              <a:rPr lang="en-US" sz="3000" dirty="0" err="1">
                <a:solidFill>
                  <a:srgbClr val="FF0000"/>
                </a:solidFill>
              </a:rPr>
              <a:t>a,b,c,d</a:t>
            </a:r>
            <a:r>
              <a:rPr lang="en-US" sz="3000" dirty="0">
                <a:solidFill>
                  <a:srgbClr val="FF0000"/>
                </a:solidFill>
              </a:rPr>
              <a:t>;</a:t>
            </a:r>
          </a:p>
          <a:p>
            <a:pPr marL="400050" lvl="1" indent="0" algn="just">
              <a:buNone/>
            </a:pPr>
            <a:r>
              <a:rPr lang="en-US" sz="3000" dirty="0" err="1">
                <a:solidFill>
                  <a:srgbClr val="FF0000"/>
                </a:solidFill>
              </a:rPr>
              <a:t>printf</a:t>
            </a:r>
            <a:r>
              <a:rPr lang="en-US" sz="3000" dirty="0" smtClean="0">
                <a:solidFill>
                  <a:srgbClr val="FF0000"/>
                </a:solidFill>
              </a:rPr>
              <a:t>(“Enter </a:t>
            </a:r>
            <a:r>
              <a:rPr lang="en-US" sz="3000" dirty="0">
                <a:solidFill>
                  <a:srgbClr val="FF0000"/>
                </a:solidFill>
              </a:rPr>
              <a:t>any three numbers");</a:t>
            </a:r>
          </a:p>
          <a:p>
            <a:pPr marL="400050" lvl="1" indent="0" algn="just">
              <a:buNone/>
            </a:pPr>
            <a:r>
              <a:rPr lang="en-US" sz="3000" dirty="0" err="1">
                <a:solidFill>
                  <a:srgbClr val="FF0000"/>
                </a:solidFill>
              </a:rPr>
              <a:t>scanf</a:t>
            </a:r>
            <a:r>
              <a:rPr lang="en-US" sz="3000" dirty="0">
                <a:solidFill>
                  <a:srgbClr val="FF0000"/>
                </a:solidFill>
              </a:rPr>
              <a:t>("%</a:t>
            </a:r>
            <a:r>
              <a:rPr lang="en-US" sz="3000" dirty="0" err="1">
                <a:solidFill>
                  <a:srgbClr val="FF0000"/>
                </a:solidFill>
              </a:rPr>
              <a:t>d%d%d</a:t>
            </a:r>
            <a:r>
              <a:rPr lang="en-US" sz="3000" dirty="0">
                <a:solidFill>
                  <a:srgbClr val="FF0000"/>
                </a:solidFill>
              </a:rPr>
              <a:t>", &amp;a, &amp;b, &amp;c);</a:t>
            </a:r>
          </a:p>
          <a:p>
            <a:pPr marL="400050" lvl="1" indent="0" algn="just">
              <a:buNone/>
            </a:pPr>
            <a:r>
              <a:rPr lang="en-US" sz="3000" dirty="0" smtClean="0">
                <a:solidFill>
                  <a:srgbClr val="FF0000"/>
                </a:solidFill>
              </a:rPr>
              <a:t>d</a:t>
            </a:r>
            <a:r>
              <a:rPr lang="en-US" sz="3000" dirty="0">
                <a:solidFill>
                  <a:srgbClr val="FF0000"/>
                </a:solidFill>
              </a:rPr>
              <a:t>=(</a:t>
            </a:r>
            <a:r>
              <a:rPr lang="en-US" sz="3000" dirty="0" err="1">
                <a:solidFill>
                  <a:srgbClr val="FF0000"/>
                </a:solidFill>
              </a:rPr>
              <a:t>a+b+c</a:t>
            </a:r>
            <a:r>
              <a:rPr lang="en-US" sz="3000" dirty="0">
                <a:solidFill>
                  <a:srgbClr val="FF0000"/>
                </a:solidFill>
              </a:rPr>
              <a:t>);</a:t>
            </a:r>
          </a:p>
          <a:p>
            <a:pPr marL="400050" lvl="1" indent="0" algn="just">
              <a:buNone/>
            </a:pPr>
            <a:r>
              <a:rPr lang="en-US" sz="3000" dirty="0" err="1" smtClean="0">
                <a:solidFill>
                  <a:srgbClr val="FF0000"/>
                </a:solidFill>
              </a:rPr>
              <a:t>printf</a:t>
            </a:r>
            <a:r>
              <a:rPr lang="en-US" sz="3000" dirty="0">
                <a:solidFill>
                  <a:srgbClr val="FF0000"/>
                </a:solidFill>
              </a:rPr>
              <a:t>("The sum of three number is = %d\</a:t>
            </a:r>
            <a:r>
              <a:rPr lang="en-US" sz="3000" dirty="0" err="1">
                <a:solidFill>
                  <a:srgbClr val="FF0000"/>
                </a:solidFill>
              </a:rPr>
              <a:t>n",d</a:t>
            </a:r>
            <a:r>
              <a:rPr lang="en-US" sz="3000" dirty="0">
                <a:solidFill>
                  <a:srgbClr val="FF0000"/>
                </a:solidFill>
              </a:rPr>
              <a:t>);</a:t>
            </a:r>
          </a:p>
          <a:p>
            <a:pPr marL="400050" lvl="1" indent="0" algn="just">
              <a:buNone/>
            </a:pPr>
            <a:r>
              <a:rPr lang="en-US" sz="3000" dirty="0" smtClean="0">
                <a:solidFill>
                  <a:srgbClr val="FF0000"/>
                </a:solidFill>
              </a:rPr>
              <a:t>}</a:t>
            </a:r>
            <a:endParaRPr lang="en-US" sz="3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05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Program </a:t>
            </a:r>
            <a:r>
              <a:rPr lang="en-US" sz="4000" b="1" dirty="0" smtClean="0"/>
              <a:t>testing </a:t>
            </a:r>
            <a:r>
              <a:rPr lang="en-US" sz="4000" b="1" dirty="0"/>
              <a:t>and </a:t>
            </a:r>
            <a:r>
              <a:rPr lang="en-US" sz="4000" b="1" dirty="0" smtClean="0"/>
              <a:t>debugging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The programmer might have made logical errors in sequencing or perhaps errors were made in entering the code. </a:t>
            </a:r>
          </a:p>
          <a:p>
            <a:pPr algn="just"/>
            <a:r>
              <a:rPr lang="en-US" dirty="0"/>
              <a:t>The process of correcting such errors is called </a:t>
            </a:r>
            <a:r>
              <a:rPr lang="en-US" dirty="0" smtClean="0"/>
              <a:t>debugging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6548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Documentation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dirty="0"/>
              <a:t>For a programmer reliable documentation is always a must. </a:t>
            </a:r>
            <a:endParaRPr lang="en-IN" dirty="0" smtClean="0"/>
          </a:p>
          <a:p>
            <a:pPr algn="just"/>
            <a:r>
              <a:rPr lang="en-IN" dirty="0" smtClean="0"/>
              <a:t>The </a:t>
            </a:r>
            <a:r>
              <a:rPr lang="en-IN" dirty="0"/>
              <a:t>presence of documentation helps keep track of all aspects of an application and it improves on the quality of a software product. </a:t>
            </a:r>
            <a:endParaRPr lang="en-IN" dirty="0" smtClean="0"/>
          </a:p>
          <a:p>
            <a:pPr algn="just"/>
            <a:r>
              <a:rPr lang="en-IN" dirty="0" smtClean="0"/>
              <a:t>Its </a:t>
            </a:r>
            <a:r>
              <a:rPr lang="en-IN" dirty="0"/>
              <a:t>main focuses are development, maintenance and knowledge transfer to other developers.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00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Programing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Program is a set </a:t>
            </a:r>
            <a:r>
              <a:rPr lang="en-US" dirty="0"/>
              <a:t>of </a:t>
            </a:r>
            <a:r>
              <a:rPr lang="en-US" dirty="0" smtClean="0"/>
              <a:t>instructions.</a:t>
            </a:r>
            <a:endParaRPr lang="en-US" dirty="0"/>
          </a:p>
          <a:p>
            <a:pPr algn="just"/>
            <a:r>
              <a:rPr lang="en-IN" dirty="0" smtClean="0"/>
              <a:t>Programming</a:t>
            </a:r>
            <a:r>
              <a:rPr lang="en-IN" dirty="0"/>
              <a:t> is </a:t>
            </a:r>
            <a:r>
              <a:rPr lang="en-IN" dirty="0" smtClean="0"/>
              <a:t>a </a:t>
            </a:r>
            <a:r>
              <a:rPr lang="en-IN" dirty="0"/>
              <a:t>process of creating a set of instructions that tell a computer how to perform a task. </a:t>
            </a:r>
            <a:endParaRPr lang="en-IN" dirty="0" smtClean="0"/>
          </a:p>
          <a:p>
            <a:pPr algn="just"/>
            <a:r>
              <a:rPr lang="en-IN" dirty="0" smtClean="0"/>
              <a:t>Programming </a:t>
            </a:r>
            <a:r>
              <a:rPr lang="en-IN" dirty="0"/>
              <a:t>can be done using a variety of computer </a:t>
            </a:r>
            <a:r>
              <a:rPr lang="en-IN" dirty="0" smtClean="0"/>
              <a:t>languages, </a:t>
            </a:r>
            <a:r>
              <a:rPr lang="en-IN" dirty="0"/>
              <a:t>such as </a:t>
            </a:r>
            <a:r>
              <a:rPr lang="en-IN" dirty="0" smtClean="0"/>
              <a:t>C, C++, Java, HTML etc.</a:t>
            </a:r>
          </a:p>
          <a:p>
            <a:pPr algn="just"/>
            <a:r>
              <a:rPr lang="en-US" dirty="0"/>
              <a:t>Collection of program is </a:t>
            </a:r>
            <a:r>
              <a:rPr lang="en-US" dirty="0" smtClean="0"/>
              <a:t>software.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739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Steps in programming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en-US" dirty="0" smtClean="0"/>
              <a:t>Understanding </a:t>
            </a:r>
            <a:r>
              <a:rPr lang="en-US" dirty="0"/>
              <a:t>the problem.</a:t>
            </a:r>
          </a:p>
          <a:p>
            <a:pPr lvl="0" algn="just"/>
            <a:r>
              <a:rPr lang="en-IN" dirty="0"/>
              <a:t>Design a solution</a:t>
            </a:r>
            <a:r>
              <a:rPr lang="en-US" dirty="0" smtClean="0"/>
              <a:t>.</a:t>
            </a:r>
            <a:endParaRPr lang="en-US" dirty="0"/>
          </a:p>
          <a:p>
            <a:pPr lvl="0" algn="just"/>
            <a:r>
              <a:rPr lang="en-US" dirty="0" smtClean="0"/>
              <a:t>Write algorithm and draw flowchart.</a:t>
            </a:r>
            <a:endParaRPr lang="en-US" dirty="0"/>
          </a:p>
          <a:p>
            <a:pPr lvl="0" algn="just"/>
            <a:r>
              <a:rPr lang="en-US" dirty="0" smtClean="0"/>
              <a:t>Coding.</a:t>
            </a:r>
            <a:endParaRPr lang="en-US" dirty="0"/>
          </a:p>
          <a:p>
            <a:pPr lvl="0" algn="just"/>
            <a:r>
              <a:rPr lang="en-US" dirty="0"/>
              <a:t>Programming testing and debugging.</a:t>
            </a:r>
          </a:p>
          <a:p>
            <a:pPr lvl="0" algn="just"/>
            <a:r>
              <a:rPr lang="en-US" dirty="0" smtClean="0"/>
              <a:t>Documentation.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613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/>
              <a:t>Understanding the </a:t>
            </a:r>
            <a:r>
              <a:rPr lang="en-US" b="1" dirty="0" smtClean="0"/>
              <a:t>problem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This is the first step in programming. </a:t>
            </a:r>
          </a:p>
          <a:p>
            <a:pPr algn="just"/>
            <a:r>
              <a:rPr lang="en-US" dirty="0"/>
              <a:t>The programmer should understand the problem thoroughly in terms of requirements </a:t>
            </a:r>
            <a:r>
              <a:rPr lang="en-US" dirty="0" smtClean="0"/>
              <a:t>i.e</a:t>
            </a:r>
            <a:r>
              <a:rPr lang="en-US" dirty="0"/>
              <a:t>. what is </a:t>
            </a:r>
            <a:r>
              <a:rPr lang="en-US" dirty="0" smtClean="0"/>
              <a:t>the: </a:t>
            </a:r>
          </a:p>
          <a:p>
            <a:pPr lvl="1" algn="just"/>
            <a:r>
              <a:rPr lang="en-US" sz="3000" dirty="0" smtClean="0"/>
              <a:t>input </a:t>
            </a:r>
            <a:r>
              <a:rPr lang="en-US" sz="3000" dirty="0"/>
              <a:t>and </a:t>
            </a:r>
            <a:endParaRPr lang="en-US" sz="3000" dirty="0" smtClean="0"/>
          </a:p>
          <a:p>
            <a:pPr lvl="1" algn="just"/>
            <a:r>
              <a:rPr lang="en-US" sz="3000" dirty="0" smtClean="0"/>
              <a:t>output </a:t>
            </a:r>
            <a:r>
              <a:rPr lang="en-US" sz="3000" dirty="0"/>
              <a:t>operations to be performed</a:t>
            </a:r>
            <a:r>
              <a:rPr lang="en-US" dirty="0"/>
              <a:t>.  </a:t>
            </a:r>
          </a:p>
          <a:p>
            <a:pPr algn="just"/>
            <a:r>
              <a:rPr lang="en-US" dirty="0" smtClean="0"/>
              <a:t>If the problem is not properly interpreted then it is not possible to obtain the desired results.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287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Design a solution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Once </a:t>
            </a:r>
            <a:r>
              <a:rPr lang="en-US" dirty="0" smtClean="0"/>
              <a:t>the problem is thoroughly understood, then it is necessary to </a:t>
            </a:r>
            <a:r>
              <a:rPr lang="en-US" dirty="0"/>
              <a:t>plan for the method of solution. </a:t>
            </a:r>
          </a:p>
          <a:p>
            <a:pPr algn="just"/>
            <a:r>
              <a:rPr lang="en-US" dirty="0"/>
              <a:t>Depending upon the size of the task, the program preparation may be shared amongst many programmers. </a:t>
            </a:r>
          </a:p>
        </p:txBody>
      </p:sp>
    </p:spTree>
    <p:extLst>
      <p:ext uri="{BB962C8B-B14F-4D97-AF65-F5344CB8AC3E}">
        <p14:creationId xmlns:p14="http://schemas.microsoft.com/office/powerpoint/2010/main" val="3350520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pPr algn="just"/>
            <a:r>
              <a:rPr lang="en-US" dirty="0"/>
              <a:t>Large programs may require each programmer to write a separate part of the program. </a:t>
            </a:r>
          </a:p>
          <a:p>
            <a:pPr algn="just"/>
            <a:r>
              <a:rPr lang="en-US" dirty="0"/>
              <a:t>These separate parts are often called as modules or segments. </a:t>
            </a:r>
          </a:p>
          <a:p>
            <a:pPr algn="just"/>
            <a:r>
              <a:rPr lang="en-US" dirty="0"/>
              <a:t>These modules may be prepared and tested separately, then linked together and tested as a whole program.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735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Write Algorithm </a:t>
            </a:r>
            <a:r>
              <a:rPr lang="en-US" b="1" dirty="0"/>
              <a:t>and </a:t>
            </a:r>
            <a:r>
              <a:rPr lang="en-US" b="1" dirty="0" smtClean="0"/>
              <a:t>draw Flowchart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8488680" cy="4800600"/>
          </a:xfrm>
        </p:spPr>
        <p:txBody>
          <a:bodyPr/>
          <a:lstStyle/>
          <a:p>
            <a:pPr algn="just"/>
            <a:r>
              <a:rPr lang="en-US" dirty="0" smtClean="0"/>
              <a:t>An algorithm is non-computer language. </a:t>
            </a:r>
            <a:endParaRPr lang="en-US" dirty="0"/>
          </a:p>
          <a:p>
            <a:pPr algn="just"/>
            <a:r>
              <a:rPr lang="en-US" dirty="0"/>
              <a:t>It is a problem solving technique. </a:t>
            </a:r>
            <a:endParaRPr lang="en-US" dirty="0" smtClean="0"/>
          </a:p>
          <a:p>
            <a:pPr algn="just"/>
            <a:r>
              <a:rPr lang="en-US" dirty="0" smtClean="0"/>
              <a:t>It </a:t>
            </a:r>
            <a:r>
              <a:rPr lang="en-US" dirty="0"/>
              <a:t>can be defined as a </a:t>
            </a:r>
            <a:r>
              <a:rPr lang="en-US" dirty="0" smtClean="0"/>
              <a:t>“step </a:t>
            </a:r>
            <a:r>
              <a:rPr lang="en-US" dirty="0"/>
              <a:t>by step procedure to solve a particular </a:t>
            </a:r>
            <a:r>
              <a:rPr lang="en-US" dirty="0" smtClean="0"/>
              <a:t>problem”.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44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Algorithm to add </a:t>
            </a:r>
            <a:r>
              <a:rPr lang="en-US" sz="4000" b="1" dirty="0"/>
              <a:t>two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Step 1: Read two numbers a, b</a:t>
            </a:r>
          </a:p>
          <a:p>
            <a:pPr algn="just"/>
            <a:r>
              <a:rPr lang="en-US" dirty="0"/>
              <a:t>Step 2: </a:t>
            </a:r>
            <a:r>
              <a:rPr lang="en-US" dirty="0" smtClean="0"/>
              <a:t>Add </a:t>
            </a:r>
            <a:r>
              <a:rPr lang="en-US" dirty="0"/>
              <a:t>two </a:t>
            </a:r>
            <a:r>
              <a:rPr lang="en-US" dirty="0" smtClean="0"/>
              <a:t>numbers  (c=</a:t>
            </a:r>
            <a:r>
              <a:rPr lang="en-US" dirty="0" err="1" smtClean="0"/>
              <a:t>a+b</a:t>
            </a:r>
            <a:r>
              <a:rPr lang="en-US" dirty="0" smtClean="0"/>
              <a:t>)  </a:t>
            </a:r>
            <a:r>
              <a:rPr lang="en-US" dirty="0"/>
              <a:t>		</a:t>
            </a:r>
            <a:endParaRPr lang="en-US" dirty="0" smtClean="0"/>
          </a:p>
          <a:p>
            <a:pPr algn="just"/>
            <a:r>
              <a:rPr lang="en-US" dirty="0" smtClean="0"/>
              <a:t>Step 3: Print the sum, c</a:t>
            </a:r>
          </a:p>
          <a:p>
            <a:pPr algn="just"/>
            <a:r>
              <a:rPr lang="en-US" dirty="0" smtClean="0"/>
              <a:t>Step </a:t>
            </a:r>
            <a:r>
              <a:rPr lang="en-US" dirty="0"/>
              <a:t>4: </a:t>
            </a:r>
            <a:r>
              <a:rPr lang="en-US" dirty="0" smtClean="0"/>
              <a:t>End </a:t>
            </a:r>
            <a:r>
              <a:rPr lang="en-US" dirty="0"/>
              <a:t>of </a:t>
            </a:r>
            <a:r>
              <a:rPr lang="en-US" dirty="0" smtClean="0"/>
              <a:t>algorithm</a:t>
            </a:r>
            <a:endParaRPr lang="en-US" dirty="0"/>
          </a:p>
          <a:p>
            <a:pPr algn="just"/>
            <a:r>
              <a:rPr lang="en-US" dirty="0"/>
              <a:t>Step 5: Stop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275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Algorithm to calculate the </a:t>
            </a:r>
            <a:r>
              <a:rPr lang="en-US" b="1" dirty="0"/>
              <a:t>area of a triangle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Step </a:t>
            </a:r>
            <a:r>
              <a:rPr lang="en-US" dirty="0"/>
              <a:t>1: Start</a:t>
            </a:r>
          </a:p>
          <a:p>
            <a:pPr algn="just"/>
            <a:r>
              <a:rPr lang="en-US" dirty="0"/>
              <a:t>Step 2: Read length and breadth </a:t>
            </a:r>
          </a:p>
          <a:p>
            <a:pPr algn="just"/>
            <a:r>
              <a:rPr lang="en-US" dirty="0"/>
              <a:t>Step 3: a=1/2*b*l</a:t>
            </a:r>
          </a:p>
          <a:p>
            <a:pPr algn="just"/>
            <a:r>
              <a:rPr lang="en-US" dirty="0"/>
              <a:t>Step 4: Print </a:t>
            </a:r>
            <a:r>
              <a:rPr lang="en-US" dirty="0" smtClean="0"/>
              <a:t>‘a’</a:t>
            </a:r>
            <a:endParaRPr lang="en-US" dirty="0"/>
          </a:p>
          <a:p>
            <a:pPr algn="just"/>
            <a:r>
              <a:rPr lang="en-US" dirty="0"/>
              <a:t>Step 5: Stop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6705600" y="1447800"/>
            <a:ext cx="1600200" cy="18288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>
            <a:stCxn id="4" idx="0"/>
          </p:cNvCxnSpPr>
          <p:nvPr/>
        </p:nvCxnSpPr>
        <p:spPr>
          <a:xfrm>
            <a:off x="7505700" y="1447800"/>
            <a:ext cx="0" cy="190500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858000" y="3276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Breadth (b)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2000" y="1447800"/>
            <a:ext cx="381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Length (l)</a:t>
            </a:r>
          </a:p>
        </p:txBody>
      </p:sp>
    </p:spTree>
    <p:extLst>
      <p:ext uri="{BB962C8B-B14F-4D97-AF65-F5344CB8AC3E}">
        <p14:creationId xmlns:p14="http://schemas.microsoft.com/office/powerpoint/2010/main" val="285439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598</TotalTime>
  <Words>450</Words>
  <Application>Microsoft Office PowerPoint</Application>
  <PresentationFormat>On-screen Show (4:3)</PresentationFormat>
  <Paragraphs>80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Programing</vt:lpstr>
      <vt:lpstr>Steps in programming</vt:lpstr>
      <vt:lpstr>Understanding the problem </vt:lpstr>
      <vt:lpstr>Design a solution</vt:lpstr>
      <vt:lpstr>Cont..</vt:lpstr>
      <vt:lpstr>Write Algorithm and draw Flowchart</vt:lpstr>
      <vt:lpstr>Algorithm to add two numbers</vt:lpstr>
      <vt:lpstr>Algorithm to calculate the area of a triangle </vt:lpstr>
      <vt:lpstr>Flowcharting</vt:lpstr>
      <vt:lpstr>Symbols used in Flowchart</vt:lpstr>
      <vt:lpstr>Flowchart to add three numbers</vt:lpstr>
      <vt:lpstr>Coding</vt:lpstr>
      <vt:lpstr>Program testing and debugging</vt:lpstr>
      <vt:lpstr>Documentation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Progmming</dc:title>
  <dc:creator>admin</dc:creator>
  <cp:lastModifiedBy>Windows User</cp:lastModifiedBy>
  <cp:revision>72</cp:revision>
  <dcterms:created xsi:type="dcterms:W3CDTF">2006-08-16T00:00:00Z</dcterms:created>
  <dcterms:modified xsi:type="dcterms:W3CDTF">2020-04-23T10:59:29Z</dcterms:modified>
</cp:coreProperties>
</file>