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64" r:id="rId5"/>
    <p:sldId id="259" r:id="rId6"/>
    <p:sldId id="260" r:id="rId7"/>
    <p:sldId id="265" r:id="rId8"/>
    <p:sldId id="273" r:id="rId9"/>
    <p:sldId id="266" r:id="rId10"/>
    <p:sldId id="271" r:id="rId11"/>
    <p:sldId id="267" r:id="rId12"/>
    <p:sldId id="268" r:id="rId13"/>
    <p:sldId id="274" r:id="rId14"/>
    <p:sldId id="269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/>
              <a:t>Online Learning Courses</a:t>
            </a:r>
            <a:endParaRPr lang="en-US" sz="4000" b="1" dirty="0"/>
          </a:p>
        </p:txBody>
      </p:sp>
      <p:sp>
        <p:nvSpPr>
          <p:cNvPr id="4" name="Rectangle 3"/>
          <p:cNvSpPr/>
          <p:nvPr/>
        </p:nvSpPr>
        <p:spPr>
          <a:xfrm>
            <a:off x="5191125" y="3124200"/>
            <a:ext cx="2047875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887" y="1676400"/>
            <a:ext cx="33242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48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740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 smtClean="0"/>
              <a:t>Courses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" y="990600"/>
            <a:ext cx="912876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Quadrants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The courses hosted on SWAYAM are in 4 </a:t>
            </a:r>
            <a:r>
              <a:rPr lang="en-IN" dirty="0" smtClean="0"/>
              <a:t>quadrants</a:t>
            </a:r>
          </a:p>
          <a:p>
            <a:pPr lvl="1" algn="just"/>
            <a:r>
              <a:rPr lang="en-IN" sz="3000" dirty="0" smtClean="0"/>
              <a:t>Video lecture</a:t>
            </a:r>
          </a:p>
          <a:p>
            <a:pPr lvl="1" algn="just"/>
            <a:r>
              <a:rPr lang="en-IN" sz="3000" dirty="0" smtClean="0"/>
              <a:t>Reading </a:t>
            </a:r>
            <a:r>
              <a:rPr lang="en-IN" sz="3000" dirty="0"/>
              <a:t>material that can be downloaded/printed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Self-assessment </a:t>
            </a:r>
            <a:r>
              <a:rPr lang="en-IN" sz="3000" dirty="0"/>
              <a:t>tests through tests and quizzes </a:t>
            </a:r>
            <a:endParaRPr lang="en-IN" sz="3000" dirty="0" smtClean="0"/>
          </a:p>
          <a:p>
            <a:pPr lvl="1" algn="just"/>
            <a:r>
              <a:rPr lang="en-IN" sz="3000" dirty="0" smtClean="0"/>
              <a:t>An </a:t>
            </a:r>
            <a:r>
              <a:rPr lang="en-IN" sz="3000" dirty="0"/>
              <a:t>online discussion forum for clearing the doubts. </a:t>
            </a:r>
            <a:endParaRPr lang="en-IN" sz="3000" dirty="0" smtClean="0"/>
          </a:p>
        </p:txBody>
      </p:sp>
    </p:spTree>
    <p:extLst>
      <p:ext uri="{BB962C8B-B14F-4D97-AF65-F5344CB8AC3E}">
        <p14:creationId xmlns:p14="http://schemas.microsoft.com/office/powerpoint/2010/main" val="398723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/>
              <a:t>National Coordinators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IN" dirty="0"/>
              <a:t>In order to ensure </a:t>
            </a:r>
            <a:r>
              <a:rPr lang="en-IN" dirty="0" smtClean="0"/>
              <a:t>the </a:t>
            </a:r>
            <a:r>
              <a:rPr lang="en-IN" dirty="0"/>
              <a:t>best quality content is produced and delivered, nine National Coordinators have been appointed. They are</a:t>
            </a:r>
            <a:r>
              <a:rPr lang="en-IN" dirty="0" smtClean="0"/>
              <a:t>:</a:t>
            </a:r>
          </a:p>
          <a:p>
            <a:pPr lvl="1" algn="just"/>
            <a:r>
              <a:rPr lang="en-IN" sz="3000" dirty="0"/>
              <a:t>All India Council for Technical </a:t>
            </a:r>
            <a:r>
              <a:rPr lang="en-IN" sz="3000" dirty="0" smtClean="0"/>
              <a:t>Education (</a:t>
            </a:r>
            <a:r>
              <a:rPr lang="en-IN" sz="3000" dirty="0"/>
              <a:t>AICTE</a:t>
            </a:r>
            <a:r>
              <a:rPr lang="en-IN" sz="3000" dirty="0" smtClean="0"/>
              <a:t>) </a:t>
            </a:r>
            <a:r>
              <a:rPr lang="en-IN" sz="3000" dirty="0"/>
              <a:t>for self-paced and international </a:t>
            </a:r>
            <a:r>
              <a:rPr lang="en-IN" sz="3000" dirty="0" smtClean="0"/>
              <a:t>courses.</a:t>
            </a:r>
            <a:endParaRPr lang="en-IN" sz="3000" dirty="0"/>
          </a:p>
          <a:p>
            <a:pPr lvl="1" algn="just"/>
            <a:r>
              <a:rPr lang="en-IN" sz="3000" dirty="0"/>
              <a:t>National Programme on Technology Enhanced </a:t>
            </a:r>
            <a:r>
              <a:rPr lang="en-IN" sz="3000" dirty="0" smtClean="0"/>
              <a:t>Learning (NPTEL) </a:t>
            </a:r>
            <a:r>
              <a:rPr lang="en-IN" sz="3000" dirty="0"/>
              <a:t>for </a:t>
            </a:r>
            <a:r>
              <a:rPr lang="en-IN" sz="3000" dirty="0" smtClean="0"/>
              <a:t>Engineering.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25106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IN" sz="3000" dirty="0"/>
              <a:t>University Grants Commission (UGC) for non technical post-graduation education.</a:t>
            </a:r>
          </a:p>
          <a:p>
            <a:pPr lvl="1" algn="just"/>
            <a:r>
              <a:rPr lang="en-IN" sz="3000" dirty="0"/>
              <a:t>Consortium for Educational Communication (CEC) for under-graduate education.</a:t>
            </a:r>
          </a:p>
          <a:p>
            <a:pPr marL="400050" lvl="1" indent="0" algn="just">
              <a:buNone/>
            </a:pPr>
            <a:r>
              <a:rPr lang="en-IN" sz="3000" dirty="0"/>
              <a:t> 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3892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pPr lvl="1" algn="just"/>
            <a:r>
              <a:rPr lang="en-IN" sz="3000" dirty="0" smtClean="0"/>
              <a:t>National </a:t>
            </a:r>
            <a:r>
              <a:rPr lang="en-IN" sz="3000" dirty="0"/>
              <a:t>Council of Educational Research and Training (NCERT) for school </a:t>
            </a:r>
            <a:r>
              <a:rPr lang="en-IN" sz="3000" dirty="0" smtClean="0"/>
              <a:t>education.</a:t>
            </a:r>
            <a:endParaRPr lang="en-IN" sz="3000" dirty="0"/>
          </a:p>
          <a:p>
            <a:pPr lvl="1" algn="just"/>
            <a:r>
              <a:rPr lang="en-IN" sz="3000" dirty="0"/>
              <a:t>National Institute of Open Schooling </a:t>
            </a:r>
            <a:r>
              <a:rPr lang="en-IN" sz="3000" dirty="0" smtClean="0"/>
              <a:t>(NIOS) </a:t>
            </a:r>
            <a:r>
              <a:rPr lang="en-IN" sz="3000" dirty="0"/>
              <a:t>for school </a:t>
            </a:r>
            <a:r>
              <a:rPr lang="en-IN" sz="3000" dirty="0" smtClean="0"/>
              <a:t>education.</a:t>
            </a:r>
            <a:endParaRPr lang="en-IN" sz="3000" dirty="0"/>
          </a:p>
          <a:p>
            <a:pPr lvl="1" algn="just"/>
            <a:r>
              <a:rPr lang="en-IN" sz="3000" dirty="0" smtClean="0"/>
              <a:t>Indira </a:t>
            </a:r>
            <a:r>
              <a:rPr lang="en-IN" sz="3000" dirty="0"/>
              <a:t>Gandhi National Open University (IGNOU) for out-of-school </a:t>
            </a:r>
            <a:r>
              <a:rPr lang="en-IN" sz="3000" dirty="0" smtClean="0"/>
              <a:t>students.</a:t>
            </a:r>
            <a:endParaRPr lang="en-IN" sz="3000" dirty="0"/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020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IN" sz="3000" dirty="0"/>
              <a:t>Indian Institute of Management, Bangalore   (IIMB ) for management studies.</a:t>
            </a:r>
          </a:p>
          <a:p>
            <a:pPr lvl="1" algn="just"/>
            <a:r>
              <a:rPr lang="en-IN" sz="3000" dirty="0"/>
              <a:t>National Institute of Technical Teachers Training </a:t>
            </a:r>
            <a:r>
              <a:rPr lang="en-IN" sz="3000"/>
              <a:t>and </a:t>
            </a:r>
            <a:r>
              <a:rPr lang="en-IN" sz="3000" smtClean="0"/>
              <a:t>Research (</a:t>
            </a:r>
            <a:r>
              <a:rPr lang="en-IN" sz="3000" dirty="0"/>
              <a:t>NITTTR) for Teacher Training programme.</a:t>
            </a:r>
          </a:p>
        </p:txBody>
      </p:sp>
    </p:spTree>
    <p:extLst>
      <p:ext uri="{BB962C8B-B14F-4D97-AF65-F5344CB8AC3E}">
        <p14:creationId xmlns:p14="http://schemas.microsoft.com/office/powerpoint/2010/main" val="968937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Online learning courses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Use of electronic </a:t>
            </a:r>
            <a:r>
              <a:rPr lang="en-IN" dirty="0"/>
              <a:t>technologies to access educational curriculum outside of a traditional </a:t>
            </a:r>
            <a:r>
              <a:rPr lang="en-IN" dirty="0" smtClean="0"/>
              <a:t>classroom.</a:t>
            </a:r>
          </a:p>
          <a:p>
            <a:pPr algn="just"/>
            <a:r>
              <a:rPr lang="en-IN" dirty="0"/>
              <a:t>It provides an affordable and flexible way </a:t>
            </a:r>
            <a:r>
              <a:rPr lang="en-IN" dirty="0" smtClean="0"/>
              <a:t>to: </a:t>
            </a:r>
            <a:endParaRPr lang="en-IN" dirty="0"/>
          </a:p>
          <a:p>
            <a:pPr lvl="1" algn="just"/>
            <a:r>
              <a:rPr lang="en-IN" sz="3000" dirty="0"/>
              <a:t>learn new skills</a:t>
            </a:r>
          </a:p>
          <a:p>
            <a:pPr lvl="1" algn="just"/>
            <a:r>
              <a:rPr lang="en-IN" sz="3000" dirty="0"/>
              <a:t>advance your career and </a:t>
            </a:r>
          </a:p>
          <a:p>
            <a:pPr lvl="1" algn="just"/>
            <a:r>
              <a:rPr lang="en-IN" sz="3000" dirty="0"/>
              <a:t>deliver quality educational experiences at </a:t>
            </a:r>
            <a:r>
              <a:rPr lang="en-IN" sz="3000" dirty="0" smtClean="0"/>
              <a:t>scale.</a:t>
            </a:r>
            <a:endParaRPr lang="en-IN" sz="3000" dirty="0"/>
          </a:p>
          <a:p>
            <a:pPr algn="just"/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84647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Need and Importance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To get world-wide exposure by both teachers and </a:t>
            </a:r>
            <a:r>
              <a:rPr lang="en-IN" dirty="0" smtClean="0"/>
              <a:t>learners. </a:t>
            </a:r>
            <a:endParaRPr lang="en-IN" dirty="0"/>
          </a:p>
          <a:p>
            <a:pPr algn="just"/>
            <a:r>
              <a:rPr lang="en-IN" dirty="0"/>
              <a:t>To improve pedagogical techniques and knowledge </a:t>
            </a:r>
            <a:r>
              <a:rPr lang="en-IN" dirty="0" smtClean="0"/>
              <a:t>sharing.</a:t>
            </a:r>
            <a:endParaRPr lang="en-IN" dirty="0"/>
          </a:p>
          <a:p>
            <a:pPr algn="just"/>
            <a:r>
              <a:rPr lang="en-IN" dirty="0"/>
              <a:t>To use it as a tool in a blended learning program, where students can access more information than what is provided in the class.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0837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To offer various Courses at free of cost.</a:t>
            </a:r>
          </a:p>
          <a:p>
            <a:pPr algn="just"/>
            <a:r>
              <a:rPr lang="en-IN" dirty="0" smtClean="0"/>
              <a:t>To </a:t>
            </a:r>
            <a:r>
              <a:rPr lang="en-IN" dirty="0"/>
              <a:t>a</a:t>
            </a:r>
            <a:r>
              <a:rPr lang="en-IN" dirty="0" smtClean="0"/>
              <a:t>ccess courses </a:t>
            </a:r>
            <a:r>
              <a:rPr lang="en-IN" dirty="0"/>
              <a:t>offered by professors at the top </a:t>
            </a:r>
            <a:r>
              <a:rPr lang="en-IN" dirty="0" smtClean="0"/>
              <a:t>universities.</a:t>
            </a:r>
          </a:p>
          <a:p>
            <a:pPr algn="just"/>
            <a:r>
              <a:rPr lang="en-IN" dirty="0" smtClean="0"/>
              <a:t>To get access to the courses which are </a:t>
            </a:r>
            <a:r>
              <a:rPr lang="en-IN" dirty="0"/>
              <a:t>available to a vast and diverse audience across the </a:t>
            </a:r>
            <a:r>
              <a:rPr lang="en-IN" dirty="0" smtClean="0"/>
              <a:t>globe.</a:t>
            </a:r>
          </a:p>
        </p:txBody>
      </p:sp>
    </p:spTree>
    <p:extLst>
      <p:ext uri="{BB962C8B-B14F-4D97-AF65-F5344CB8AC3E}">
        <p14:creationId xmlns:p14="http://schemas.microsoft.com/office/powerpoint/2010/main" val="416010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What are MOOCs?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35563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en-IN" dirty="0" smtClean="0"/>
              <a:t>MOOC </a:t>
            </a:r>
            <a:r>
              <a:rPr lang="en-IN" dirty="0"/>
              <a:t>stands for </a:t>
            </a:r>
            <a:r>
              <a:rPr lang="en-IN" dirty="0" smtClean="0"/>
              <a:t>Massive Open Online Course.</a:t>
            </a:r>
            <a:endParaRPr lang="en-IN" dirty="0"/>
          </a:p>
          <a:p>
            <a:pPr algn="just" fontAlgn="base"/>
            <a:r>
              <a:rPr lang="en-IN" b="1" dirty="0" smtClean="0"/>
              <a:t>Massive</a:t>
            </a:r>
            <a:r>
              <a:rPr lang="en-IN" dirty="0"/>
              <a:t> because </a:t>
            </a:r>
            <a:r>
              <a:rPr lang="en-IN" dirty="0" smtClean="0"/>
              <a:t>enrolments </a:t>
            </a:r>
            <a:r>
              <a:rPr lang="en-IN" dirty="0"/>
              <a:t>are unlimited and can run into hundreds of thousands.</a:t>
            </a:r>
          </a:p>
          <a:p>
            <a:pPr algn="just" fontAlgn="base"/>
            <a:r>
              <a:rPr lang="en-IN" b="1" dirty="0"/>
              <a:t>Open</a:t>
            </a:r>
            <a:r>
              <a:rPr lang="en-IN" dirty="0"/>
              <a:t> because anyone can </a:t>
            </a:r>
            <a:r>
              <a:rPr lang="en-IN" dirty="0" smtClean="0"/>
              <a:t>enrol </a:t>
            </a:r>
            <a:r>
              <a:rPr lang="en-IN" dirty="0"/>
              <a:t>— that is, there is no admission process.</a:t>
            </a:r>
          </a:p>
          <a:p>
            <a:pPr algn="just" fontAlgn="base"/>
            <a:r>
              <a:rPr lang="en-IN" b="1" dirty="0"/>
              <a:t>Online</a:t>
            </a:r>
            <a:r>
              <a:rPr lang="en-IN" dirty="0"/>
              <a:t> because they are delivered via the internet.</a:t>
            </a:r>
          </a:p>
          <a:p>
            <a:pPr algn="just" fontAlgn="base"/>
            <a:r>
              <a:rPr lang="en-IN" b="1" dirty="0"/>
              <a:t>Course</a:t>
            </a:r>
            <a:r>
              <a:rPr lang="en-IN" dirty="0"/>
              <a:t> because their goal is to teach a specific subject.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79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MOOCs are courses delivered online and accessible to all for free.</a:t>
            </a:r>
          </a:p>
          <a:p>
            <a:pPr algn="just"/>
            <a:r>
              <a:rPr lang="en-IN" dirty="0" smtClean="0"/>
              <a:t>MOOC </a:t>
            </a:r>
            <a:r>
              <a:rPr lang="en-IN" dirty="0"/>
              <a:t>is a model for delivering learning content online to any person who wants to take a course, with no limit on </a:t>
            </a:r>
            <a:r>
              <a:rPr lang="en-IN" dirty="0" smtClean="0"/>
              <a:t>attendance.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72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IN" sz="4000" b="1" dirty="0"/>
              <a:t>SWAYAM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533400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Study </a:t>
            </a:r>
            <a:r>
              <a:rPr lang="en-IN" dirty="0"/>
              <a:t>Webs of Active Learning for Young Aspiring Minds </a:t>
            </a:r>
            <a:endParaRPr lang="en-IN" dirty="0" smtClean="0"/>
          </a:p>
          <a:p>
            <a:pPr algn="just"/>
            <a:r>
              <a:rPr lang="en-IN" dirty="0" smtClean="0"/>
              <a:t>It is </a:t>
            </a:r>
            <a:r>
              <a:rPr lang="en-IN" dirty="0"/>
              <a:t>a programme of the Ministry of Human Resource Development, Government of India</a:t>
            </a:r>
            <a:r>
              <a:rPr lang="en-IN" dirty="0" smtClean="0"/>
              <a:t>,</a:t>
            </a:r>
          </a:p>
          <a:p>
            <a:pPr algn="just"/>
            <a:r>
              <a:rPr lang="en-IN" dirty="0" smtClean="0"/>
              <a:t>It is designed </a:t>
            </a:r>
            <a:r>
              <a:rPr lang="en-IN" dirty="0"/>
              <a:t>to achieve the three cardinal principles of Education Policy viz., access, equity and quality.</a:t>
            </a:r>
          </a:p>
        </p:txBody>
      </p:sp>
    </p:spTree>
    <p:extLst>
      <p:ext uri="{BB962C8B-B14F-4D97-AF65-F5344CB8AC3E}">
        <p14:creationId xmlns:p14="http://schemas.microsoft.com/office/powerpoint/2010/main" val="250809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It enables professors and faculties of centrally funded institutions:</a:t>
            </a:r>
          </a:p>
          <a:p>
            <a:pPr lvl="1" algn="just"/>
            <a:r>
              <a:rPr lang="en-IN" sz="3000" dirty="0"/>
              <a:t>IITs</a:t>
            </a:r>
          </a:p>
          <a:p>
            <a:pPr lvl="1" algn="just"/>
            <a:r>
              <a:rPr lang="en-IN" sz="3000" dirty="0"/>
              <a:t>IIMs</a:t>
            </a:r>
          </a:p>
          <a:p>
            <a:pPr lvl="1" algn="just"/>
            <a:r>
              <a:rPr lang="en-IN" sz="3000" dirty="0"/>
              <a:t>Central University of Haryana to offer online courses to citizens of India</a:t>
            </a:r>
            <a:r>
              <a:rPr lang="en-IN" dirty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996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The objective of this effort is to take the best teaching learning resources to all, including the most disadvantaged. </a:t>
            </a:r>
            <a:endParaRPr lang="en-IN" dirty="0" smtClean="0"/>
          </a:p>
          <a:p>
            <a:pPr algn="just"/>
            <a:r>
              <a:rPr lang="en-IN" dirty="0" smtClean="0"/>
              <a:t>It </a:t>
            </a:r>
            <a:r>
              <a:rPr lang="en-IN" dirty="0"/>
              <a:t>seeks to bridge the digital divide for students who have hitherto remained untouched by the digital revolution and have not been able to join the mainstream of the knowledge </a:t>
            </a:r>
            <a:r>
              <a:rPr lang="en-IN" dirty="0" smtClean="0"/>
              <a:t>economy.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81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512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Online learning courses</vt:lpstr>
      <vt:lpstr>Need and Importance</vt:lpstr>
      <vt:lpstr>Cont..</vt:lpstr>
      <vt:lpstr>What are MOOCs? </vt:lpstr>
      <vt:lpstr>Cont..</vt:lpstr>
      <vt:lpstr>SWAYAM</vt:lpstr>
      <vt:lpstr>Cont..</vt:lpstr>
      <vt:lpstr>Cont..</vt:lpstr>
      <vt:lpstr>Courses</vt:lpstr>
      <vt:lpstr>Quadrants</vt:lpstr>
      <vt:lpstr>National Coordinators</vt:lpstr>
      <vt:lpstr>Cont..</vt:lpstr>
      <vt:lpstr>Cont..</vt:lpstr>
      <vt:lpstr>Cont..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Sampath Kumar</dc:creator>
  <cp:lastModifiedBy>Windows User</cp:lastModifiedBy>
  <cp:revision>21</cp:revision>
  <dcterms:created xsi:type="dcterms:W3CDTF">2006-08-16T00:00:00Z</dcterms:created>
  <dcterms:modified xsi:type="dcterms:W3CDTF">2020-04-23T10:49:19Z</dcterms:modified>
</cp:coreProperties>
</file>