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9" r:id="rId3"/>
    <p:sldId id="270" r:id="rId4"/>
    <p:sldId id="257" r:id="rId5"/>
    <p:sldId id="258" r:id="rId6"/>
    <p:sldId id="271" r:id="rId7"/>
    <p:sldId id="272" r:id="rId8"/>
    <p:sldId id="273" r:id="rId9"/>
    <p:sldId id="262" r:id="rId10"/>
    <p:sldId id="26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Library Networks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418554"/>
            <a:ext cx="4800600" cy="184030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extLst/>
        </p:spPr>
      </p:pic>
    </p:spTree>
    <p:extLst>
      <p:ext uri="{BB962C8B-B14F-4D97-AF65-F5344CB8AC3E}">
        <p14:creationId xmlns:p14="http://schemas.microsoft.com/office/powerpoint/2010/main" val="14987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Objectives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578864"/>
            <a:ext cx="8229600" cy="4325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dirty="0"/>
              <a:t>The </a:t>
            </a:r>
            <a:r>
              <a:rPr lang="en-IN" dirty="0" smtClean="0"/>
              <a:t>main objectives </a:t>
            </a:r>
            <a:r>
              <a:rPr lang="en-IN" dirty="0"/>
              <a:t>of DELNET </a:t>
            </a:r>
            <a:r>
              <a:rPr lang="en-IN" dirty="0" smtClean="0"/>
              <a:t>are:</a:t>
            </a:r>
            <a:endParaRPr lang="en-IN" dirty="0"/>
          </a:p>
          <a:p>
            <a:pPr algn="just"/>
            <a:r>
              <a:rPr lang="en-IN" dirty="0"/>
              <a:t>To promote sharing of resources among the libraries by developing a network of </a:t>
            </a:r>
            <a:r>
              <a:rPr lang="en-IN" dirty="0" smtClean="0"/>
              <a:t>libraries.</a:t>
            </a:r>
          </a:p>
          <a:p>
            <a:pPr algn="just"/>
            <a:r>
              <a:rPr lang="en-IN" dirty="0"/>
              <a:t>To coordinate efforts for suitable collection development and reduce unnecessary duplication wherever </a:t>
            </a:r>
            <a:r>
              <a:rPr lang="en-IN" dirty="0" smtClean="0"/>
              <a:t>possible.</a:t>
            </a:r>
          </a:p>
          <a:p>
            <a:pPr algn="just"/>
            <a:r>
              <a:rPr lang="en-IN" dirty="0"/>
              <a:t>To </a:t>
            </a:r>
            <a:r>
              <a:rPr lang="en-IN" dirty="0" smtClean="0"/>
              <a:t>facilitate </a:t>
            </a:r>
            <a:r>
              <a:rPr lang="en-IN" dirty="0"/>
              <a:t>and promote delivery of documents manually or </a:t>
            </a:r>
            <a:r>
              <a:rPr lang="en-IN" dirty="0" smtClean="0"/>
              <a:t>mechanically.</a:t>
            </a: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65993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To facilitate </a:t>
            </a:r>
            <a:r>
              <a:rPr lang="en-IN" dirty="0"/>
              <a:t>the establishment of referral </a:t>
            </a:r>
            <a:r>
              <a:rPr lang="en-IN" dirty="0" smtClean="0"/>
              <a:t>and/ </a:t>
            </a:r>
            <a:r>
              <a:rPr lang="en-IN" dirty="0"/>
              <a:t>research </a:t>
            </a:r>
            <a:r>
              <a:rPr lang="en-IN" dirty="0" smtClean="0"/>
              <a:t>centres.</a:t>
            </a:r>
          </a:p>
          <a:p>
            <a:pPr algn="just"/>
            <a:r>
              <a:rPr lang="en-IN" dirty="0" smtClean="0"/>
              <a:t>To </a:t>
            </a:r>
            <a:r>
              <a:rPr lang="en-IN" dirty="0"/>
              <a:t>maintain a central online union catalogue of books, serials and non-book materials of all the participating </a:t>
            </a:r>
            <a:r>
              <a:rPr lang="en-IN" dirty="0" smtClean="0"/>
              <a:t>libraries.</a:t>
            </a:r>
          </a:p>
          <a:p>
            <a:pPr algn="just"/>
            <a:r>
              <a:rPr lang="en-IN" dirty="0"/>
              <a:t>To develop specialised bibliographic database of books, serials and non-book </a:t>
            </a:r>
            <a:r>
              <a:rPr lang="en-IN" dirty="0" smtClean="0"/>
              <a:t>materials.</a:t>
            </a:r>
          </a:p>
          <a:p>
            <a:pPr algn="just"/>
            <a:r>
              <a:rPr lang="en-IN" dirty="0"/>
              <a:t>To develop databases of projects, specialists and </a:t>
            </a:r>
            <a:r>
              <a:rPr lang="en-IN" dirty="0" smtClean="0"/>
              <a:t>institutions.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332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Services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638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b="1" dirty="0"/>
              <a:t>Union </a:t>
            </a:r>
            <a:r>
              <a:rPr lang="en-IN" b="1" dirty="0" smtClean="0"/>
              <a:t>catalogue </a:t>
            </a:r>
            <a:r>
              <a:rPr lang="en-IN" b="1" dirty="0"/>
              <a:t>of </a:t>
            </a:r>
            <a:r>
              <a:rPr lang="en-IN" b="1" dirty="0" smtClean="0"/>
              <a:t>books</a:t>
            </a:r>
            <a:endParaRPr lang="en-IN" b="1" dirty="0"/>
          </a:p>
          <a:p>
            <a:pPr algn="just"/>
            <a:r>
              <a:rPr lang="en-IN" dirty="0"/>
              <a:t>DELNET maintains an online union catalogue of books available in its member-libraries. </a:t>
            </a:r>
            <a:endParaRPr lang="en-IN" dirty="0" smtClean="0"/>
          </a:p>
          <a:p>
            <a:pPr algn="just"/>
            <a:r>
              <a:rPr lang="en-IN" dirty="0" smtClean="0"/>
              <a:t>This </a:t>
            </a:r>
            <a:r>
              <a:rPr lang="en-IN" dirty="0"/>
              <a:t>union catalogue is continuously updated and is growing in size.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information can be retrieved by author, title, subject, conference, series, etc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has 2,92,70,150 bibliographic </a:t>
            </a:r>
            <a:r>
              <a:rPr lang="en-IN" dirty="0" smtClean="0"/>
              <a:t>records.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request for inter-library loan can be placed through the online </a:t>
            </a:r>
            <a:r>
              <a:rPr lang="en-IN" dirty="0" smtClean="0"/>
              <a:t>system.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51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b="1" dirty="0"/>
              <a:t>Union </a:t>
            </a:r>
            <a:r>
              <a:rPr lang="en-IN" b="1" dirty="0" smtClean="0"/>
              <a:t>list </a:t>
            </a:r>
            <a:r>
              <a:rPr lang="en-IN" b="1" dirty="0"/>
              <a:t>of </a:t>
            </a:r>
            <a:r>
              <a:rPr lang="en-IN" b="1" dirty="0" smtClean="0"/>
              <a:t>current periodicals</a:t>
            </a:r>
            <a:endParaRPr lang="en-IN" b="1" dirty="0"/>
          </a:p>
          <a:p>
            <a:pPr algn="just"/>
            <a:r>
              <a:rPr lang="en-IN" dirty="0"/>
              <a:t>DELNET has created union lists of current periodicals in science and technology, social sciences and humanities. </a:t>
            </a:r>
            <a:endParaRPr lang="en-IN" dirty="0" smtClean="0"/>
          </a:p>
          <a:p>
            <a:pPr algn="just"/>
            <a:r>
              <a:rPr lang="en-IN" dirty="0" smtClean="0"/>
              <a:t>This </a:t>
            </a:r>
            <a:r>
              <a:rPr lang="en-IN" dirty="0"/>
              <a:t>database is available online to DELNET users.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now lists 38,184 periodicals and is regularly updated and new titles are added annually.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a major resource for Document Delivery Services.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6935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/>
              <a:t>Union </a:t>
            </a:r>
            <a:r>
              <a:rPr lang="en-IN" b="1" dirty="0" smtClean="0"/>
              <a:t>catalogue </a:t>
            </a:r>
            <a:r>
              <a:rPr lang="en-IN" b="1" dirty="0"/>
              <a:t>of </a:t>
            </a:r>
            <a:r>
              <a:rPr lang="en-IN" b="1" dirty="0" smtClean="0"/>
              <a:t>periodicals</a:t>
            </a:r>
            <a:endParaRPr lang="en-IN" b="1" dirty="0"/>
          </a:p>
          <a:p>
            <a:pPr algn="just"/>
            <a:r>
              <a:rPr lang="en-IN" dirty="0"/>
              <a:t>DELNET maintains a union catalogue of periodicals, which contains full holdings data of the libraries. </a:t>
            </a:r>
            <a:endParaRPr lang="en-IN" dirty="0" smtClean="0"/>
          </a:p>
          <a:p>
            <a:pPr algn="just"/>
            <a:r>
              <a:rPr lang="en-IN" dirty="0" smtClean="0"/>
              <a:t>At </a:t>
            </a:r>
            <a:r>
              <a:rPr lang="en-IN" dirty="0"/>
              <a:t>present, the database contains 20,235 records.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0916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/>
              <a:t>Database of </a:t>
            </a:r>
            <a:r>
              <a:rPr lang="en-IN" b="1" dirty="0" smtClean="0"/>
              <a:t>periodical articles</a:t>
            </a:r>
            <a:endParaRPr lang="en-IN" b="1" dirty="0"/>
          </a:p>
          <a:p>
            <a:pPr algn="just"/>
            <a:r>
              <a:rPr lang="en-IN" dirty="0"/>
              <a:t>The database has details of articles which can be searched under the title, author, compiler, name of the periodical and subject.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database is being extensively utilised by the researchers and scholars. At present the database contains 11,06,228 records.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4533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/>
              <a:t>CD-ROM </a:t>
            </a:r>
            <a:r>
              <a:rPr lang="en-IN" b="1" dirty="0" smtClean="0"/>
              <a:t>database</a:t>
            </a:r>
            <a:endParaRPr lang="en-IN" b="1" dirty="0"/>
          </a:p>
          <a:p>
            <a:pPr algn="just"/>
            <a:r>
              <a:rPr lang="en-IN" dirty="0"/>
              <a:t>A bibliographic database of CD-ROMs available with the member-libraries is being compiled. It has 61,750 records</a:t>
            </a:r>
            <a:r>
              <a:rPr lang="en-IN" dirty="0" smtClean="0"/>
              <a:t>.</a:t>
            </a:r>
          </a:p>
          <a:p>
            <a:pPr marL="0" indent="0" algn="just">
              <a:buNone/>
            </a:pPr>
            <a:r>
              <a:rPr lang="en-IN" b="1" dirty="0"/>
              <a:t>Union </a:t>
            </a:r>
            <a:r>
              <a:rPr lang="en-IN" b="1" dirty="0" smtClean="0"/>
              <a:t>list </a:t>
            </a:r>
            <a:r>
              <a:rPr lang="en-IN" b="1" dirty="0"/>
              <a:t>of </a:t>
            </a:r>
            <a:r>
              <a:rPr lang="en-IN" b="1" dirty="0" smtClean="0"/>
              <a:t>video </a:t>
            </a:r>
            <a:r>
              <a:rPr lang="en-IN" b="1" dirty="0"/>
              <a:t>r</a:t>
            </a:r>
            <a:r>
              <a:rPr lang="en-IN" b="1" dirty="0" smtClean="0"/>
              <a:t>ecordings</a:t>
            </a:r>
            <a:endParaRPr lang="en-IN" b="1" dirty="0"/>
          </a:p>
          <a:p>
            <a:pPr algn="just"/>
            <a:r>
              <a:rPr lang="en-IN" dirty="0"/>
              <a:t>This is a database of video cassettes available in DELNET member-libraries and has about 6,000 listings.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2248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b="1" dirty="0"/>
              <a:t>Database of Theses and Dissertations</a:t>
            </a:r>
          </a:p>
          <a:p>
            <a:pPr algn="just"/>
            <a:r>
              <a:rPr lang="en-IN" dirty="0"/>
              <a:t>A database of Theses and Dissertations submitted to Indian Universities has been started, which covers various subjects.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database has 1,30,753 </a:t>
            </a:r>
            <a:r>
              <a:rPr lang="en-IN" dirty="0" smtClean="0"/>
              <a:t>records</a:t>
            </a:r>
          </a:p>
          <a:p>
            <a:pPr marL="0" indent="0" algn="just">
              <a:buNone/>
            </a:pPr>
            <a:r>
              <a:rPr lang="en-IN" b="1" dirty="0"/>
              <a:t>Database of E-books</a:t>
            </a:r>
          </a:p>
          <a:p>
            <a:pPr algn="just"/>
            <a:r>
              <a:rPr lang="en-IN" dirty="0"/>
              <a:t>It has nearly 1613 records.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8092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CALIBNET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Funded by the Government of </a:t>
            </a:r>
            <a:r>
              <a:rPr lang="en-IN" dirty="0" smtClean="0"/>
              <a:t>India in 1993, </a:t>
            </a:r>
            <a:r>
              <a:rPr lang="en-IN" dirty="0"/>
              <a:t>CALIBNET provides online access to library and information resources in India. </a:t>
            </a:r>
            <a:endParaRPr lang="en-IN" dirty="0" smtClean="0"/>
          </a:p>
          <a:p>
            <a:pPr algn="just"/>
            <a:r>
              <a:rPr lang="en-IN" dirty="0" smtClean="0"/>
              <a:t>Resources </a:t>
            </a:r>
            <a:r>
              <a:rPr lang="en-IN" dirty="0"/>
              <a:t>are grouped under "bibliographic information" </a:t>
            </a:r>
            <a:r>
              <a:rPr lang="en-IN" dirty="0" smtClean="0"/>
              <a:t>and "</a:t>
            </a:r>
            <a:r>
              <a:rPr lang="en-IN" dirty="0"/>
              <a:t>factual </a:t>
            </a:r>
            <a:r>
              <a:rPr lang="en-IN" dirty="0" smtClean="0"/>
              <a:t>information” and </a:t>
            </a:r>
            <a:r>
              <a:rPr lang="en-IN" dirty="0"/>
              <a:t>"intellectual </a:t>
            </a:r>
            <a:r>
              <a:rPr lang="en-IN" dirty="0" smtClean="0"/>
              <a:t>assets” </a:t>
            </a:r>
            <a:r>
              <a:rPr lang="en-IN" dirty="0"/>
              <a:t>of West </a:t>
            </a:r>
            <a:r>
              <a:rPr lang="en-IN" dirty="0" smtClean="0"/>
              <a:t>Bengal.</a:t>
            </a:r>
          </a:p>
        </p:txBody>
      </p:sp>
    </p:spTree>
    <p:extLst>
      <p:ext uri="{BB962C8B-B14F-4D97-AF65-F5344CB8AC3E}">
        <p14:creationId xmlns:p14="http://schemas.microsoft.com/office/powerpoint/2010/main" val="2423643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Bibliographic information includes external links to online newspapers, journals, databases, and library catalogues.</a:t>
            </a:r>
          </a:p>
          <a:p>
            <a:pPr algn="just"/>
            <a:r>
              <a:rPr lang="en-IN" dirty="0"/>
              <a:t>Factual information includes external links under topics.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69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Library network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It refers </a:t>
            </a:r>
            <a:r>
              <a:rPr lang="en-IN" dirty="0"/>
              <a:t>to </a:t>
            </a:r>
            <a:r>
              <a:rPr lang="en-IN" dirty="0" smtClean="0"/>
              <a:t>an </a:t>
            </a:r>
            <a:r>
              <a:rPr lang="en-IN" dirty="0"/>
              <a:t>interconnected platform of some group of libraries with certain agreements aims to satisfy and </a:t>
            </a:r>
            <a:r>
              <a:rPr lang="en-IN" dirty="0" smtClean="0"/>
              <a:t>fulfil </a:t>
            </a:r>
            <a:r>
              <a:rPr lang="en-IN" dirty="0"/>
              <a:t>their users' </a:t>
            </a:r>
            <a:r>
              <a:rPr lang="en-IN" dirty="0" smtClean="0"/>
              <a:t>needs. </a:t>
            </a:r>
          </a:p>
          <a:p>
            <a:pPr algn="just"/>
            <a:r>
              <a:rPr lang="en-IN" dirty="0" smtClean="0"/>
              <a:t>The objectives </a:t>
            </a:r>
            <a:r>
              <a:rPr lang="en-IN" dirty="0"/>
              <a:t>of a library network is to acquire and develop unique collection of the each </a:t>
            </a:r>
            <a:r>
              <a:rPr lang="en-IN" dirty="0" smtClean="0"/>
              <a:t>library and </a:t>
            </a:r>
            <a:r>
              <a:rPr lang="en-IN" dirty="0"/>
              <a:t>avoiding the duplication of materials to resolve the budgetary problem.</a:t>
            </a:r>
          </a:p>
        </p:txBody>
      </p:sp>
    </p:spTree>
    <p:extLst>
      <p:ext uri="{BB962C8B-B14F-4D97-AF65-F5344CB8AC3E}">
        <p14:creationId xmlns:p14="http://schemas.microsoft.com/office/powerpoint/2010/main" val="31066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Library networks in India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 smtClean="0"/>
              <a:t>Some of the important library networks are:</a:t>
            </a:r>
          </a:p>
          <a:p>
            <a:pPr algn="just"/>
            <a:r>
              <a:rPr lang="en-IN" dirty="0" smtClean="0"/>
              <a:t>INFLIBNET</a:t>
            </a:r>
          </a:p>
          <a:p>
            <a:pPr algn="just"/>
            <a:r>
              <a:rPr lang="en-IN" dirty="0" smtClean="0"/>
              <a:t>DELNET</a:t>
            </a:r>
          </a:p>
          <a:p>
            <a:pPr algn="just"/>
            <a:r>
              <a:rPr lang="en-IN" dirty="0" smtClean="0"/>
              <a:t>CALIBNET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514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INFLIBNET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Information </a:t>
            </a:r>
            <a:r>
              <a:rPr lang="en-IN" dirty="0"/>
              <a:t>and Library Network (INFLIBNET) Centre, Gandhinagar is an Autonomous Inter-University Centre (IUC) of University Grants Commission (UGC) of India.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a major National Programme initiated by </a:t>
            </a:r>
            <a:r>
              <a:rPr lang="en-IN" dirty="0" smtClean="0"/>
              <a:t> </a:t>
            </a:r>
            <a:r>
              <a:rPr lang="en-IN" dirty="0"/>
              <a:t>UGC in March 1991.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41885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Objectives </a:t>
            </a:r>
            <a:r>
              <a:rPr lang="en-IN" sz="4000" b="1" dirty="0"/>
              <a:t>of INFLIBNET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dirty="0"/>
              <a:t>The primary objectives of </a:t>
            </a:r>
            <a:r>
              <a:rPr lang="en-IN" dirty="0" smtClean="0"/>
              <a:t>INFLIBNET are: </a:t>
            </a:r>
            <a:endParaRPr lang="en-IN" sz="3200" dirty="0" smtClean="0"/>
          </a:p>
          <a:p>
            <a:r>
              <a:rPr lang="en-IN" dirty="0" smtClean="0"/>
              <a:t>Linking </a:t>
            </a:r>
            <a:r>
              <a:rPr lang="en-IN" dirty="0"/>
              <a:t>libraries and information centres </a:t>
            </a:r>
            <a:r>
              <a:rPr lang="en-IN" dirty="0" smtClean="0"/>
              <a:t>in: </a:t>
            </a:r>
            <a:endParaRPr lang="en-IN" dirty="0" smtClean="0"/>
          </a:p>
          <a:p>
            <a:pPr lvl="1"/>
            <a:r>
              <a:rPr lang="en-IN" sz="3000" dirty="0" smtClean="0"/>
              <a:t>Universities</a:t>
            </a:r>
          </a:p>
          <a:p>
            <a:pPr lvl="1"/>
            <a:r>
              <a:rPr lang="en-IN" sz="3000" dirty="0" smtClean="0"/>
              <a:t>Deemed </a:t>
            </a:r>
            <a:r>
              <a:rPr lang="en-IN" sz="3000" dirty="0"/>
              <a:t>to be </a:t>
            </a:r>
            <a:r>
              <a:rPr lang="en-IN" sz="3000" dirty="0" smtClean="0"/>
              <a:t>universities</a:t>
            </a:r>
          </a:p>
          <a:p>
            <a:pPr lvl="1"/>
            <a:r>
              <a:rPr lang="en-IN" sz="3000" dirty="0" smtClean="0"/>
              <a:t>Colleges</a:t>
            </a:r>
          </a:p>
          <a:p>
            <a:pPr lvl="1"/>
            <a:r>
              <a:rPr lang="en-IN" sz="3000" dirty="0" smtClean="0"/>
              <a:t>UGC </a:t>
            </a:r>
            <a:r>
              <a:rPr lang="en-IN" sz="3000" dirty="0"/>
              <a:t>information </a:t>
            </a:r>
            <a:r>
              <a:rPr lang="en-IN" sz="3000" dirty="0" smtClean="0"/>
              <a:t>centres</a:t>
            </a:r>
          </a:p>
          <a:p>
            <a:pPr lvl="1"/>
            <a:r>
              <a:rPr lang="en-IN" sz="3000" dirty="0" smtClean="0"/>
              <a:t>Institutions </a:t>
            </a:r>
            <a:r>
              <a:rPr lang="en-IN" sz="3000" dirty="0"/>
              <a:t>of national importance and </a:t>
            </a:r>
            <a:endParaRPr lang="en-IN" sz="3000" dirty="0" smtClean="0"/>
          </a:p>
          <a:p>
            <a:pPr lvl="1"/>
            <a:r>
              <a:rPr lang="en-IN" sz="3000" dirty="0" smtClean="0"/>
              <a:t>R </a:t>
            </a:r>
            <a:r>
              <a:rPr lang="en-IN" sz="3000" dirty="0"/>
              <a:t>&amp; D institutions, etc. </a:t>
            </a:r>
            <a:r>
              <a:rPr lang="en-IN" sz="3000" dirty="0" smtClean="0"/>
              <a:t>to </a:t>
            </a:r>
            <a:r>
              <a:rPr lang="en-IN" sz="3000" dirty="0" smtClean="0"/>
              <a:t>avoid </a:t>
            </a:r>
            <a:r>
              <a:rPr lang="en-IN" sz="3000" dirty="0"/>
              <a:t>duplication of efforts.</a:t>
            </a:r>
          </a:p>
        </p:txBody>
      </p:sp>
    </p:spTree>
    <p:extLst>
      <p:ext uri="{BB962C8B-B14F-4D97-AF65-F5344CB8AC3E}">
        <p14:creationId xmlns:p14="http://schemas.microsoft.com/office/powerpoint/2010/main" val="389517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To </a:t>
            </a:r>
            <a:r>
              <a:rPr lang="en-IN" dirty="0"/>
              <a:t>create databases of projects, institutions, specialists, etc</a:t>
            </a:r>
            <a:r>
              <a:rPr lang="en-IN" dirty="0" smtClean="0"/>
              <a:t>., </a:t>
            </a:r>
            <a:r>
              <a:rPr lang="en-IN" dirty="0"/>
              <a:t>for providing on-line information </a:t>
            </a:r>
            <a:r>
              <a:rPr lang="en-IN" dirty="0" smtClean="0"/>
              <a:t>services.</a:t>
            </a:r>
          </a:p>
          <a:p>
            <a:pPr algn="just"/>
            <a:r>
              <a:rPr lang="en-IN" dirty="0" smtClean="0"/>
              <a:t>To </a:t>
            </a:r>
            <a:r>
              <a:rPr lang="en-IN" dirty="0"/>
              <a:t>train and develop human resources in the field of computerized library operations and networking to establish, manage and sustain </a:t>
            </a:r>
            <a:r>
              <a:rPr lang="en-IN" dirty="0" smtClean="0"/>
              <a:t>INFLIBNET.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1316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Activities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INFLIBNET </a:t>
            </a:r>
            <a:r>
              <a:rPr lang="en-IN" dirty="0" smtClean="0"/>
              <a:t>centre, </a:t>
            </a:r>
            <a:r>
              <a:rPr lang="en-IN" dirty="0"/>
              <a:t>on behalf of the UGC, has taken-up a number of new initiatives for the benefit of the academic community. </a:t>
            </a:r>
            <a:endParaRPr lang="en-IN" dirty="0" smtClean="0"/>
          </a:p>
          <a:p>
            <a:pPr algn="just"/>
            <a:r>
              <a:rPr lang="en-IN" dirty="0" smtClean="0"/>
              <a:t>These </a:t>
            </a:r>
            <a:r>
              <a:rPr lang="en-IN" dirty="0"/>
              <a:t>initiatives </a:t>
            </a:r>
            <a:r>
              <a:rPr lang="en-IN" dirty="0" smtClean="0"/>
              <a:t>include: </a:t>
            </a:r>
          </a:p>
          <a:p>
            <a:pPr lvl="1" algn="just"/>
            <a:r>
              <a:rPr lang="en-IN" sz="3000" dirty="0" err="1" smtClean="0"/>
              <a:t>Shodhganga</a:t>
            </a:r>
            <a:r>
              <a:rPr lang="en-IN" sz="3000" dirty="0"/>
              <a:t>: </a:t>
            </a:r>
            <a:r>
              <a:rPr lang="en-IN" sz="3000" dirty="0" smtClean="0"/>
              <a:t>A </a:t>
            </a:r>
            <a:r>
              <a:rPr lang="en-IN" sz="3000" dirty="0"/>
              <a:t>reservoir of Indian Theses and Dissertations; </a:t>
            </a:r>
            <a:endParaRPr lang="en-IN" sz="3000" dirty="0" smtClean="0"/>
          </a:p>
          <a:p>
            <a:pPr lvl="1" algn="just"/>
            <a:r>
              <a:rPr lang="en-IN" sz="3000" dirty="0" err="1" smtClean="0"/>
              <a:t>Shodhgangotri</a:t>
            </a:r>
            <a:r>
              <a:rPr lang="en-IN" sz="3000" dirty="0"/>
              <a:t>: </a:t>
            </a:r>
            <a:r>
              <a:rPr lang="en-IN" sz="3000" dirty="0" smtClean="0"/>
              <a:t>A </a:t>
            </a:r>
            <a:r>
              <a:rPr lang="en-IN" sz="3000" dirty="0"/>
              <a:t>repository of approved synopsis submitted to the universities for registration under Ph.D. </a:t>
            </a:r>
            <a:r>
              <a:rPr lang="en-IN" sz="3000" dirty="0" smtClean="0"/>
              <a:t>programme;</a:t>
            </a:r>
          </a:p>
        </p:txBody>
      </p:sp>
    </p:spTree>
    <p:extLst>
      <p:ext uri="{BB962C8B-B14F-4D97-AF65-F5344CB8AC3E}">
        <p14:creationId xmlns:p14="http://schemas.microsoft.com/office/powerpoint/2010/main" val="1443858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lvl="1" algn="just"/>
            <a:r>
              <a:rPr lang="en-IN" sz="3000" dirty="0"/>
              <a:t>OJAS@INFLIBNET: An open access journal publishing platform; </a:t>
            </a:r>
          </a:p>
          <a:p>
            <a:pPr lvl="1" algn="just"/>
            <a:r>
              <a:rPr lang="en-IN" sz="3000" dirty="0" smtClean="0"/>
              <a:t>Open </a:t>
            </a:r>
            <a:r>
              <a:rPr lang="en-IN" sz="3000" dirty="0"/>
              <a:t>source software R &amp; D; </a:t>
            </a:r>
          </a:p>
          <a:p>
            <a:pPr lvl="1" algn="just"/>
            <a:r>
              <a:rPr lang="en-IN" sz="3000" dirty="0" err="1"/>
              <a:t>InfoPort</a:t>
            </a:r>
            <a:r>
              <a:rPr lang="en-IN" sz="3000" dirty="0"/>
              <a:t>: A comprehensive gateway to all Indian electronic scholarly content; </a:t>
            </a:r>
          </a:p>
          <a:p>
            <a:pPr lvl="1" algn="just"/>
            <a:r>
              <a:rPr lang="en-IN" sz="3000" dirty="0"/>
              <a:t>e-PG </a:t>
            </a:r>
            <a:r>
              <a:rPr lang="en-IN" sz="3000" dirty="0" err="1"/>
              <a:t>Pathshala</a:t>
            </a:r>
            <a:r>
              <a:rPr lang="en-IN" sz="3000" dirty="0"/>
              <a:t>: e-Content for PG Courses; and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Measuring </a:t>
            </a:r>
            <a:r>
              <a:rPr lang="en-IN" sz="3000" dirty="0"/>
              <a:t>Research Output of Indian </a:t>
            </a:r>
            <a:r>
              <a:rPr lang="en-IN" sz="3000" dirty="0" smtClean="0"/>
              <a:t>Universities.</a:t>
            </a:r>
            <a:endParaRPr lang="en-IN" sz="3000" dirty="0"/>
          </a:p>
          <a:p>
            <a:pPr algn="just"/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278686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DELNET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DELNET was started at the India International Centre Library in January 1988 and was registered as a society in 1992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It was initially supported by the National Information System for Science and Technology (NISSAT), Department of Scientific and Industrial </a:t>
            </a:r>
            <a:r>
              <a:rPr lang="en-IN" dirty="0" smtClean="0"/>
              <a:t>Research, </a:t>
            </a:r>
            <a:r>
              <a:rPr lang="en-IN" dirty="0"/>
              <a:t>Government of India.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226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819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Library network</vt:lpstr>
      <vt:lpstr>Library networks in India</vt:lpstr>
      <vt:lpstr>INFLIBNET</vt:lpstr>
      <vt:lpstr>Objectives of INFLIBNET</vt:lpstr>
      <vt:lpstr>Cont..</vt:lpstr>
      <vt:lpstr>Activities</vt:lpstr>
      <vt:lpstr>Cont..</vt:lpstr>
      <vt:lpstr>DELNET</vt:lpstr>
      <vt:lpstr>Objectives</vt:lpstr>
      <vt:lpstr>Cont..</vt:lpstr>
      <vt:lpstr>Services</vt:lpstr>
      <vt:lpstr>Cont..</vt:lpstr>
      <vt:lpstr>Cont..</vt:lpstr>
      <vt:lpstr>Cont..</vt:lpstr>
      <vt:lpstr>Cont..</vt:lpstr>
      <vt:lpstr>Cont..</vt:lpstr>
      <vt:lpstr>CALIBNET</vt:lpstr>
      <vt:lpstr>Cont..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networks</dc:title>
  <dc:creator>Sampath Kumar</dc:creator>
  <cp:lastModifiedBy>Windows User</cp:lastModifiedBy>
  <cp:revision>15</cp:revision>
  <dcterms:created xsi:type="dcterms:W3CDTF">2006-08-16T00:00:00Z</dcterms:created>
  <dcterms:modified xsi:type="dcterms:W3CDTF">2020-04-23T10:32:14Z</dcterms:modified>
</cp:coreProperties>
</file>