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4" r:id="rId2"/>
    <p:sldId id="258" r:id="rId3"/>
    <p:sldId id="259" r:id="rId4"/>
    <p:sldId id="282" r:id="rId5"/>
    <p:sldId id="260" r:id="rId6"/>
    <p:sldId id="261" r:id="rId7"/>
    <p:sldId id="262" r:id="rId8"/>
    <p:sldId id="263" r:id="rId9"/>
    <p:sldId id="264" r:id="rId10"/>
    <p:sldId id="268" r:id="rId11"/>
    <p:sldId id="280" r:id="rId12"/>
    <p:sldId id="277" r:id="rId13"/>
    <p:sldId id="281" r:id="rId14"/>
    <p:sldId id="278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84" autoAdjust="0"/>
  </p:normalViewPr>
  <p:slideViewPr>
    <p:cSldViewPr>
      <p:cViewPr>
        <p:scale>
          <a:sx n="50" d="100"/>
          <a:sy n="50" d="100"/>
        </p:scale>
        <p:origin x="-1253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81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62BE2-780B-46A3-B0A8-A0F74A3BDB7A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0F62A-1C59-48D7-8BD7-03CC4146F8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8658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6A124-2D15-4A3B-8AAA-6590A50504DD}" type="datetimeFigureOut">
              <a:rPr lang="en-IN" smtClean="0"/>
              <a:t>23-04-2020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6DBC1-FBBD-4015-8798-98788E1FEE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2079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18E2D-FCAB-4D62-8A22-5A50A07947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65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18E2D-FCAB-4D62-8A22-5A50A07947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81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18E2D-FCAB-4D62-8A22-5A50A07947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81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6DBC1-FBBD-4015-8798-98788E1FEE90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690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18E2D-FCAB-4D62-8A22-5A50A07947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52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18E2D-FCAB-4D62-8A22-5A50A079477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68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18E2D-FCAB-4D62-8A22-5A50A079477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7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211640"/>
            <a:ext cx="3352800" cy="26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Evaluation of Search Engines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392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Novelty/Up-to-datedness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Up-to-datedness </a:t>
            </a:r>
            <a:r>
              <a:rPr lang="en-US" dirty="0"/>
              <a:t>is </a:t>
            </a:r>
            <a:r>
              <a:rPr lang="en-US" dirty="0" smtClean="0"/>
              <a:t>an important criteria for revaluating a search engine. </a:t>
            </a:r>
          </a:p>
          <a:p>
            <a:pPr algn="just"/>
            <a:r>
              <a:rPr lang="en-US" dirty="0" smtClean="0"/>
              <a:t>The search engine needs to keep its </a:t>
            </a:r>
            <a:r>
              <a:rPr lang="en-US" dirty="0"/>
              <a:t>index fresh. </a:t>
            </a:r>
            <a:endParaRPr lang="en-US" dirty="0" smtClean="0"/>
          </a:p>
          <a:p>
            <a:pPr algn="just"/>
            <a:r>
              <a:rPr lang="en-US" dirty="0" smtClean="0"/>
              <a:t>Secondly</a:t>
            </a:r>
            <a:r>
              <a:rPr lang="en-US" dirty="0"/>
              <a:t>, up-to-datedness factors are used in the ranking  of Web </a:t>
            </a:r>
            <a:r>
              <a:rPr lang="en-US" dirty="0" smtClean="0"/>
              <a:t>pages.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Searching time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2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It is a time taken by a search engine to give relevant results to a search query.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90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Database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Database of a search engine is very important component. </a:t>
            </a:r>
          </a:p>
          <a:p>
            <a:pPr algn="just"/>
            <a:r>
              <a:rPr lang="en-IN" dirty="0" smtClean="0"/>
              <a:t>The data </a:t>
            </a:r>
            <a:r>
              <a:rPr lang="en-IN" dirty="0"/>
              <a:t>from disparate sources plays well together for completeness and relevancy during the search </a:t>
            </a:r>
            <a:r>
              <a:rPr lang="en-IN" dirty="0" smtClean="0"/>
              <a:t>process. </a:t>
            </a:r>
          </a:p>
        </p:txBody>
      </p:sp>
    </p:spTree>
    <p:extLst>
      <p:ext uri="{BB962C8B-B14F-4D97-AF65-F5344CB8AC3E}">
        <p14:creationId xmlns:p14="http://schemas.microsoft.com/office/powerpoint/2010/main" val="3772946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b="1" dirty="0" smtClean="0"/>
              <a:t>Relevancy</a:t>
            </a:r>
            <a:r>
              <a:rPr lang="en-IN" sz="4000" dirty="0"/>
              <a:t> 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Relevancy </a:t>
            </a:r>
            <a:r>
              <a:rPr lang="en-IN" dirty="0"/>
              <a:t>ranking is the process of sorting the document results so that those documents which are most likely to be relevant to your query are shown at the top. </a:t>
            </a:r>
            <a:endParaRPr lang="en-IN" dirty="0" smtClean="0"/>
          </a:p>
          <a:p>
            <a:pPr algn="just"/>
            <a:r>
              <a:rPr lang="en-IN" dirty="0" smtClean="0"/>
              <a:t>Relevancy </a:t>
            </a:r>
            <a:r>
              <a:rPr lang="en-IN" dirty="0"/>
              <a:t>depends on consistently testing and improving algorithms.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better your understanding of the user intent, the higher search relevancy you can reach with your search engine.</a:t>
            </a:r>
          </a:p>
        </p:txBody>
      </p:sp>
    </p:spTree>
    <p:extLst>
      <p:ext uri="{BB962C8B-B14F-4D97-AF65-F5344CB8AC3E}">
        <p14:creationId xmlns:p14="http://schemas.microsoft.com/office/powerpoint/2010/main" val="3489172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Indexing</a:t>
            </a:r>
            <a:r>
              <a:rPr lang="en-IN" sz="40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Crawls of the search </a:t>
            </a:r>
            <a:r>
              <a:rPr lang="en-IN" dirty="0"/>
              <a:t>engines are essential </a:t>
            </a:r>
            <a:r>
              <a:rPr lang="en-IN" dirty="0" smtClean="0"/>
              <a:t>for </a:t>
            </a:r>
            <a:r>
              <a:rPr lang="en-IN" dirty="0"/>
              <a:t>indexing </a:t>
            </a:r>
            <a:r>
              <a:rPr lang="en-IN" dirty="0" smtClean="0"/>
              <a:t>the content</a:t>
            </a:r>
            <a:r>
              <a:rPr lang="en-IN" dirty="0"/>
              <a:t>. </a:t>
            </a:r>
            <a:endParaRPr lang="en-IN" dirty="0" smtClean="0"/>
          </a:p>
          <a:p>
            <a:pPr algn="just"/>
            <a:r>
              <a:rPr lang="en-IN" dirty="0" smtClean="0"/>
              <a:t>Some </a:t>
            </a:r>
            <a:r>
              <a:rPr lang="en-IN" dirty="0"/>
              <a:t>aspects of an indexing task that you should be aware of and evaluate include: </a:t>
            </a:r>
            <a:endParaRPr lang="en-IN" dirty="0" smtClean="0"/>
          </a:p>
          <a:p>
            <a:pPr lvl="1" algn="just"/>
            <a:r>
              <a:rPr lang="en-IN" sz="3200" dirty="0" smtClean="0"/>
              <a:t>Speed </a:t>
            </a:r>
            <a:r>
              <a:rPr lang="en-IN" sz="3200" dirty="0"/>
              <a:t>of </a:t>
            </a:r>
            <a:r>
              <a:rPr lang="en-IN" sz="3200" dirty="0" smtClean="0"/>
              <a:t>indexing</a:t>
            </a:r>
          </a:p>
          <a:p>
            <a:pPr lvl="1" algn="just"/>
            <a:r>
              <a:rPr lang="en-IN" sz="3200" dirty="0" smtClean="0"/>
              <a:t>Indexing latency</a:t>
            </a:r>
          </a:p>
          <a:p>
            <a:pPr lvl="1" algn="just"/>
            <a:r>
              <a:rPr lang="en-IN" sz="3200" dirty="0" smtClean="0"/>
              <a:t>Dynamic </a:t>
            </a:r>
            <a:r>
              <a:rPr lang="en-IN" sz="3200" dirty="0"/>
              <a:t>fields</a:t>
            </a:r>
          </a:p>
        </p:txBody>
      </p:sp>
    </p:spTree>
    <p:extLst>
      <p:ext uri="{BB962C8B-B14F-4D97-AF65-F5344CB8AC3E}">
        <p14:creationId xmlns:p14="http://schemas.microsoft.com/office/powerpoint/2010/main" val="1927031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b="1" dirty="0"/>
              <a:t>User </a:t>
            </a:r>
            <a:r>
              <a:rPr lang="en-IN" sz="4000" b="1" dirty="0" smtClean="0"/>
              <a:t>interface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</a:t>
            </a:r>
            <a:r>
              <a:rPr lang="en-IN" dirty="0"/>
              <a:t>user </a:t>
            </a:r>
            <a:r>
              <a:rPr lang="en-IN" dirty="0" smtClean="0"/>
              <a:t>interface configuration </a:t>
            </a:r>
            <a:r>
              <a:rPr lang="en-IN" dirty="0"/>
              <a:t>is just as critical as the back-end configuration. </a:t>
            </a:r>
            <a:endParaRPr lang="en-IN" dirty="0" smtClean="0"/>
          </a:p>
          <a:p>
            <a:pPr algn="just"/>
            <a:r>
              <a:rPr lang="en-IN" dirty="0" smtClean="0"/>
              <a:t>Search engines </a:t>
            </a:r>
            <a:r>
              <a:rPr lang="en-IN" dirty="0"/>
              <a:t>need to have a user-centric, intuitive interface with which users are familiar </a:t>
            </a:r>
            <a:r>
              <a:rPr lang="en-IN" dirty="0" smtClean="0"/>
              <a:t>and </a:t>
            </a:r>
            <a:r>
              <a:rPr lang="en-IN" dirty="0"/>
              <a:t>able to conduct search and analysis </a:t>
            </a:r>
            <a:r>
              <a:rPr lang="en-IN" dirty="0" smtClean="0"/>
              <a:t>productively.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4017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b="1" dirty="0" smtClean="0"/>
              <a:t>Query </a:t>
            </a:r>
            <a:r>
              <a:rPr lang="en-IN" sz="4000" b="1" dirty="0"/>
              <a:t>f</a:t>
            </a:r>
            <a:r>
              <a:rPr lang="en-IN" sz="4000" b="1" dirty="0" smtClean="0"/>
              <a:t>unctionality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The </a:t>
            </a:r>
            <a:r>
              <a:rPr lang="en-IN" dirty="0"/>
              <a:t>search engine should </a:t>
            </a:r>
            <a:r>
              <a:rPr lang="en-IN" dirty="0" smtClean="0"/>
              <a:t>able </a:t>
            </a:r>
            <a:r>
              <a:rPr lang="en-IN" dirty="0"/>
              <a:t>to support and optimize query-based search functions, depending on the types of </a:t>
            </a:r>
            <a:r>
              <a:rPr lang="en-IN" dirty="0" smtClean="0"/>
              <a:t>data.</a:t>
            </a:r>
          </a:p>
        </p:txBody>
      </p:sp>
    </p:spTree>
    <p:extLst>
      <p:ext uri="{BB962C8B-B14F-4D97-AF65-F5344CB8AC3E}">
        <p14:creationId xmlns:p14="http://schemas.microsoft.com/office/powerpoint/2010/main" val="4191629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Help menu and advanced search option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search engine must have help menu and advanced search options to search information available on the web.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3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What is </a:t>
            </a:r>
            <a:r>
              <a:rPr lang="en-US" sz="4000" b="1" dirty="0" smtClean="0"/>
              <a:t>evaluation</a:t>
            </a:r>
            <a:r>
              <a:rPr lang="en-US" sz="4000" b="1" dirty="0" smtClean="0"/>
              <a:t>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It is a process of assessing the quality of any thing.</a:t>
            </a:r>
          </a:p>
          <a:p>
            <a:pPr algn="just"/>
            <a:r>
              <a:rPr lang="en-US" dirty="0" smtClean="0"/>
              <a:t>Making judgment </a:t>
            </a:r>
            <a:r>
              <a:rPr lang="en-US" dirty="0"/>
              <a:t>about the value of </a:t>
            </a:r>
            <a:r>
              <a:rPr lang="en-US" dirty="0" smtClean="0"/>
              <a:t>something.</a:t>
            </a:r>
            <a:endParaRPr lang="en-US" dirty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is a systematic determination of a subject's merit, worth and significance, using criteria governed by a set of </a:t>
            </a:r>
            <a:r>
              <a:rPr lang="en-US" dirty="0" smtClean="0"/>
              <a:t>standards.</a:t>
            </a:r>
          </a:p>
        </p:txBody>
      </p:sp>
    </p:spTree>
    <p:extLst>
      <p:ext uri="{BB962C8B-B14F-4D97-AF65-F5344CB8AC3E}">
        <p14:creationId xmlns:p14="http://schemas.microsoft.com/office/powerpoint/2010/main" val="348323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Criteria for evaluation of </a:t>
            </a:r>
            <a:br>
              <a:rPr lang="en-US" b="1" dirty="0" smtClean="0"/>
            </a:br>
            <a:r>
              <a:rPr lang="en-US" b="1" dirty="0" smtClean="0"/>
              <a:t>Search engine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/>
              <a:t>Evaluation involves assessing the performance of search </a:t>
            </a:r>
            <a:r>
              <a:rPr lang="en-IN" dirty="0" smtClean="0"/>
              <a:t>engines</a:t>
            </a:r>
            <a:r>
              <a:rPr lang="en-IN" dirty="0"/>
              <a:t> to improve their </a:t>
            </a:r>
            <a:r>
              <a:rPr lang="en-IN" dirty="0" smtClean="0"/>
              <a:t>effectiveness.</a:t>
            </a:r>
          </a:p>
          <a:p>
            <a:pPr algn="just"/>
            <a:r>
              <a:rPr lang="en-IN" dirty="0" smtClean="0"/>
              <a:t>Some of the criteria for the evaluation of search engines are:</a:t>
            </a:r>
            <a:endParaRPr lang="en-US" dirty="0" smtClean="0"/>
          </a:p>
          <a:p>
            <a:pPr lvl="1" algn="just"/>
            <a:r>
              <a:rPr lang="en-US" sz="3000" dirty="0" smtClean="0"/>
              <a:t>Recall</a:t>
            </a:r>
          </a:p>
          <a:p>
            <a:pPr lvl="1" algn="just"/>
            <a:r>
              <a:rPr lang="en-US" sz="3000" dirty="0" smtClean="0"/>
              <a:t>Precision</a:t>
            </a:r>
          </a:p>
          <a:p>
            <a:pPr lvl="1" algn="just"/>
            <a:r>
              <a:rPr lang="en-US" sz="3000" dirty="0" smtClean="0"/>
              <a:t>Novelty/Up-to-Datedness</a:t>
            </a:r>
          </a:p>
          <a:p>
            <a:pPr lvl="1" algn="just"/>
            <a:r>
              <a:rPr lang="en-IN" sz="3000" dirty="0" smtClean="0"/>
              <a:t>Searching time</a:t>
            </a:r>
          </a:p>
          <a:p>
            <a:pPr marL="457200" lvl="1" indent="0" algn="just">
              <a:buNone/>
            </a:pPr>
            <a:r>
              <a:rPr lang="en-IN" sz="3000" dirty="0"/>
              <a:t>	</a:t>
            </a:r>
          </a:p>
          <a:p>
            <a:pPr lvl="1"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778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IN" sz="3000" dirty="0"/>
              <a:t>Database</a:t>
            </a:r>
          </a:p>
          <a:p>
            <a:pPr lvl="1" algn="just"/>
            <a:r>
              <a:rPr lang="en-IN" sz="3000" dirty="0"/>
              <a:t>Relevancy</a:t>
            </a:r>
          </a:p>
          <a:p>
            <a:pPr lvl="1" algn="just"/>
            <a:r>
              <a:rPr lang="en-IN" sz="3000" dirty="0"/>
              <a:t>Indexing </a:t>
            </a:r>
          </a:p>
          <a:p>
            <a:pPr lvl="1" algn="just"/>
            <a:r>
              <a:rPr lang="en-IN" sz="3000" dirty="0"/>
              <a:t>User Interface </a:t>
            </a:r>
          </a:p>
          <a:p>
            <a:pPr lvl="1" algn="just"/>
            <a:r>
              <a:rPr lang="en-IN" sz="3000" dirty="0"/>
              <a:t>Query </a:t>
            </a:r>
            <a:r>
              <a:rPr lang="en-IN" sz="3000" dirty="0" smtClean="0"/>
              <a:t>functionality</a:t>
            </a:r>
            <a:endParaRPr lang="en-IN" sz="3000" dirty="0"/>
          </a:p>
          <a:p>
            <a:pPr lvl="1" algn="just"/>
            <a:r>
              <a:rPr lang="en-US" sz="3000" dirty="0"/>
              <a:t>Help menu and </a:t>
            </a:r>
            <a:r>
              <a:rPr lang="en-US" sz="3000" dirty="0" smtClean="0"/>
              <a:t>advanced </a:t>
            </a:r>
            <a:r>
              <a:rPr lang="en-US" sz="3000" dirty="0"/>
              <a:t>search </a:t>
            </a:r>
            <a:r>
              <a:rPr lang="en-US" sz="3000" dirty="0" smtClean="0"/>
              <a:t>option.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16979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Recall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dirty="0" smtClean="0"/>
              <a:t>an </a:t>
            </a:r>
            <a:r>
              <a:rPr lang="en-US" dirty="0"/>
              <a:t>ability of a </a:t>
            </a:r>
            <a:r>
              <a:rPr lang="en-US" dirty="0" smtClean="0"/>
              <a:t>search engine to </a:t>
            </a:r>
            <a:r>
              <a:rPr lang="en-US" dirty="0"/>
              <a:t>retrieve all relevant </a:t>
            </a:r>
            <a:r>
              <a:rPr lang="en-US" dirty="0" smtClean="0"/>
              <a:t>search results from its database.</a:t>
            </a:r>
          </a:p>
          <a:p>
            <a:pPr algn="just"/>
            <a:r>
              <a:rPr lang="en-IN" dirty="0"/>
              <a:t>Recall is </a:t>
            </a:r>
            <a:r>
              <a:rPr lang="en-IN" dirty="0" smtClean="0"/>
              <a:t>also defined </a:t>
            </a:r>
            <a:r>
              <a:rPr lang="en-IN" dirty="0"/>
              <a:t>as the fraction of relevant </a:t>
            </a:r>
            <a:r>
              <a:rPr lang="en-IN" dirty="0" smtClean="0"/>
              <a:t>pages </a:t>
            </a:r>
            <a:r>
              <a:rPr lang="en-IN" dirty="0"/>
              <a:t>that are </a:t>
            </a:r>
            <a:r>
              <a:rPr lang="en-IN" dirty="0" smtClean="0"/>
              <a:t>retrieved.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519172" y="4114800"/>
            <a:ext cx="2581656" cy="25908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smtClean="0"/>
              <a:t>Database</a:t>
            </a:r>
          </a:p>
          <a:p>
            <a:pPr algn="ctr"/>
            <a:r>
              <a:rPr lang="en-IN" sz="2800" dirty="0" smtClean="0"/>
              <a:t>(relevant and irrelevant)</a:t>
            </a:r>
            <a:endParaRPr lang="en-IN" sz="1400" dirty="0"/>
          </a:p>
        </p:txBody>
      </p:sp>
      <p:sp>
        <p:nvSpPr>
          <p:cNvPr id="7" name="Curved Down Arrow 6"/>
          <p:cNvSpPr/>
          <p:nvPr/>
        </p:nvSpPr>
        <p:spPr>
          <a:xfrm>
            <a:off x="4038600" y="3657600"/>
            <a:ext cx="2743200" cy="1143000"/>
          </a:xfrm>
          <a:prstGeom prst="curved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05138" y="4800600"/>
            <a:ext cx="2590800" cy="11811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Relevant pages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7-Point Star 8"/>
          <p:cNvSpPr/>
          <p:nvPr/>
        </p:nvSpPr>
        <p:spPr>
          <a:xfrm>
            <a:off x="7086600" y="3124202"/>
            <a:ext cx="2057400" cy="1743075"/>
          </a:xfrm>
          <a:prstGeom prst="star7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Recall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33584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798" y="512946"/>
            <a:ext cx="1840202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518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What should be the recall of a search Engine?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Low? or </a:t>
            </a:r>
          </a:p>
          <a:p>
            <a:r>
              <a:rPr lang="en-IN" dirty="0" smtClean="0"/>
              <a:t>High? </a:t>
            </a:r>
          </a:p>
          <a:p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990600" y="3124200"/>
            <a:ext cx="2581656" cy="25908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smtClean="0"/>
              <a:t>Database</a:t>
            </a:r>
          </a:p>
          <a:p>
            <a:pPr algn="ctr"/>
            <a:r>
              <a:rPr lang="en-IN" sz="2800" dirty="0" smtClean="0"/>
              <a:t>(relevant and irrelevant)</a:t>
            </a:r>
            <a:endParaRPr lang="en-IN" sz="1400" dirty="0"/>
          </a:p>
        </p:txBody>
      </p:sp>
      <p:sp>
        <p:nvSpPr>
          <p:cNvPr id="7" name="Curved Down Arrow 6"/>
          <p:cNvSpPr/>
          <p:nvPr/>
        </p:nvSpPr>
        <p:spPr>
          <a:xfrm>
            <a:off x="2200656" y="2484620"/>
            <a:ext cx="2743200" cy="1143000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733800" y="3570001"/>
            <a:ext cx="2590800" cy="11811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 smtClean="0"/>
              <a:t>More number of  Relevant pages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7-Point Star 8"/>
          <p:cNvSpPr/>
          <p:nvPr/>
        </p:nvSpPr>
        <p:spPr>
          <a:xfrm>
            <a:off x="6057900" y="1613084"/>
            <a:ext cx="2057400" cy="1743075"/>
          </a:xfrm>
          <a:prstGeom prst="star7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High Recall</a:t>
            </a:r>
            <a:endParaRPr lang="en-IN" b="1" dirty="0"/>
          </a:p>
        </p:txBody>
      </p:sp>
      <p:sp>
        <p:nvSpPr>
          <p:cNvPr id="10" name="Oval 9"/>
          <p:cNvSpPr/>
          <p:nvPr/>
        </p:nvSpPr>
        <p:spPr>
          <a:xfrm>
            <a:off x="4191000" y="5433270"/>
            <a:ext cx="2590800" cy="12811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Less number of relevant pages</a:t>
            </a:r>
            <a:r>
              <a:rPr lang="en-IN" sz="1200" dirty="0" smtClean="0"/>
              <a:t> </a:t>
            </a:r>
            <a:endParaRPr lang="en-IN" sz="1200" dirty="0"/>
          </a:p>
        </p:txBody>
      </p:sp>
      <p:sp>
        <p:nvSpPr>
          <p:cNvPr id="11" name="7-Point Star 10"/>
          <p:cNvSpPr/>
          <p:nvPr/>
        </p:nvSpPr>
        <p:spPr>
          <a:xfrm>
            <a:off x="7696200" y="4322983"/>
            <a:ext cx="1447800" cy="1147762"/>
          </a:xfrm>
          <a:prstGeom prst="star7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Low Recall</a:t>
            </a:r>
            <a:endParaRPr lang="en-IN" sz="1200" b="1" dirty="0"/>
          </a:p>
        </p:txBody>
      </p:sp>
      <p:sp>
        <p:nvSpPr>
          <p:cNvPr id="12" name="Curved Down Arrow 11"/>
          <p:cNvSpPr/>
          <p:nvPr/>
        </p:nvSpPr>
        <p:spPr>
          <a:xfrm rot="8346045" flipH="1">
            <a:off x="5589882" y="3644345"/>
            <a:ext cx="2967617" cy="1149038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 rot="10999686" flipH="1">
            <a:off x="1561554" y="5710933"/>
            <a:ext cx="2967617" cy="918082"/>
          </a:xfrm>
          <a:prstGeom prst="curved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 rot="9146401" flipH="1">
            <a:off x="6368616" y="5892235"/>
            <a:ext cx="2967617" cy="918082"/>
          </a:xfrm>
          <a:prstGeom prst="curvedDownArrow">
            <a:avLst>
              <a:gd name="adj1" fmla="val 37836"/>
              <a:gd name="adj2" fmla="val 50000"/>
              <a:gd name="adj3" fmla="val 25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085" y="5433272"/>
            <a:ext cx="1085228" cy="1196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05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1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Recall ratio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680738" cy="5257800"/>
          </a:xfrm>
        </p:spPr>
        <p:txBody>
          <a:bodyPr>
            <a:normAutofit lnSpcReduction="10000"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pPr marL="0" indent="0">
              <a:buNone/>
            </a:pPr>
            <a:r>
              <a:rPr lang="en-IN" dirty="0" smtClean="0"/>
              <a:t>		</a:t>
            </a:r>
          </a:p>
          <a:p>
            <a:pPr marL="0" indent="0">
              <a:buNone/>
            </a:pPr>
            <a:r>
              <a:rPr lang="en-IN" dirty="0" smtClean="0"/>
              <a:t>Recall=    990 X 100  =73.33 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	  1350</a:t>
            </a:r>
            <a:endParaRPr lang="en-IN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152400" y="1371600"/>
            <a:ext cx="1905000" cy="31242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4000" b="1" dirty="0" smtClean="0"/>
              <a:t>Recall ratio</a:t>
            </a:r>
            <a:endParaRPr lang="en-IN" sz="4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569655" y="1278536"/>
            <a:ext cx="4724400" cy="1676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 smtClean="0"/>
              <a:t>Number of relevant pages retrieved</a:t>
            </a:r>
            <a:endParaRPr lang="en-IN" sz="36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623278" y="3492138"/>
            <a:ext cx="4724400" cy="1676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Total Number of relevant pages in the database</a:t>
            </a:r>
            <a:endParaRPr lang="en-IN" sz="3200" b="1" dirty="0"/>
          </a:p>
        </p:txBody>
      </p:sp>
      <p:sp>
        <p:nvSpPr>
          <p:cNvPr id="9" name="Equal 8"/>
          <p:cNvSpPr/>
          <p:nvPr/>
        </p:nvSpPr>
        <p:spPr>
          <a:xfrm>
            <a:off x="2057400" y="3007089"/>
            <a:ext cx="495300" cy="419100"/>
          </a:xfrm>
          <a:prstGeom prst="mathEqua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" name="Minus 9"/>
          <p:cNvSpPr/>
          <p:nvPr/>
        </p:nvSpPr>
        <p:spPr>
          <a:xfrm flipV="1">
            <a:off x="1880018" y="3162301"/>
            <a:ext cx="6053711" cy="10867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Multiply 10"/>
          <p:cNvSpPr/>
          <p:nvPr/>
        </p:nvSpPr>
        <p:spPr>
          <a:xfrm>
            <a:off x="7239184" y="2854689"/>
            <a:ext cx="838200" cy="723900"/>
          </a:xfrm>
          <a:prstGeom prst="mathMultiply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077384" y="2831920"/>
            <a:ext cx="10605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/>
              <a:t>100</a:t>
            </a:r>
            <a:endParaRPr lang="en-IN" sz="2400" b="1" dirty="0"/>
          </a:p>
        </p:txBody>
      </p:sp>
      <p:sp>
        <p:nvSpPr>
          <p:cNvPr id="13" name="Minus 12"/>
          <p:cNvSpPr/>
          <p:nvPr/>
        </p:nvSpPr>
        <p:spPr>
          <a:xfrm flipV="1">
            <a:off x="2089878" y="5867399"/>
            <a:ext cx="1796322" cy="5433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22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Precision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It is </a:t>
            </a:r>
            <a:r>
              <a:rPr lang="en-US" dirty="0" smtClean="0"/>
              <a:t>an </a:t>
            </a:r>
            <a:r>
              <a:rPr lang="en-US" dirty="0"/>
              <a:t>ability </a:t>
            </a:r>
            <a:r>
              <a:rPr lang="en-US" dirty="0" smtClean="0"/>
              <a:t>of a search engine to withhold (hide</a:t>
            </a:r>
            <a:r>
              <a:rPr lang="en-US" dirty="0"/>
              <a:t>) irrelevant </a:t>
            </a:r>
            <a:r>
              <a:rPr lang="en-US" dirty="0" smtClean="0"/>
              <a:t>search results. </a:t>
            </a:r>
          </a:p>
          <a:p>
            <a:pPr algn="just"/>
            <a:r>
              <a:rPr lang="en-IN" dirty="0" smtClean="0"/>
              <a:t>Precision </a:t>
            </a:r>
            <a:r>
              <a:rPr lang="en-IN" dirty="0"/>
              <a:t>is the fraction of retrieved </a:t>
            </a:r>
            <a:r>
              <a:rPr lang="en-IN" dirty="0" smtClean="0"/>
              <a:t>pages </a:t>
            </a:r>
            <a:r>
              <a:rPr lang="en-IN" dirty="0"/>
              <a:t>that are </a:t>
            </a:r>
            <a:r>
              <a:rPr lang="en-IN" dirty="0" smtClean="0"/>
              <a:t>relevant.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60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1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Precision ratio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8680738" cy="5257800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pPr marL="0" indent="0">
              <a:buNone/>
            </a:pPr>
            <a:r>
              <a:rPr lang="en-IN" dirty="0" smtClean="0"/>
              <a:t>Precision ratio=    800 X 100 =80 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		  1000</a:t>
            </a:r>
            <a:endParaRPr lang="en-IN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228600" y="1371600"/>
            <a:ext cx="1905000" cy="31242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Precision  ratio</a:t>
            </a:r>
            <a:endParaRPr lang="en-IN" sz="3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554415" y="1330689"/>
            <a:ext cx="4724400" cy="1676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 smtClean="0"/>
              <a:t>Number of relevant pages retrieved</a:t>
            </a:r>
            <a:endParaRPr lang="en-IN" sz="36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623278" y="3492138"/>
            <a:ext cx="4724400" cy="1676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Total Number pages retrieved</a:t>
            </a:r>
            <a:endParaRPr lang="en-IN" sz="3200" b="1" dirty="0"/>
          </a:p>
        </p:txBody>
      </p:sp>
      <p:sp>
        <p:nvSpPr>
          <p:cNvPr id="9" name="Equal 8"/>
          <p:cNvSpPr/>
          <p:nvPr/>
        </p:nvSpPr>
        <p:spPr>
          <a:xfrm>
            <a:off x="2095500" y="3007089"/>
            <a:ext cx="495300" cy="419100"/>
          </a:xfrm>
          <a:prstGeom prst="mathEqua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" name="Minus 9"/>
          <p:cNvSpPr/>
          <p:nvPr/>
        </p:nvSpPr>
        <p:spPr>
          <a:xfrm flipV="1">
            <a:off x="1880018" y="3162301"/>
            <a:ext cx="6053711" cy="10867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Multiply 10"/>
          <p:cNvSpPr/>
          <p:nvPr/>
        </p:nvSpPr>
        <p:spPr>
          <a:xfrm>
            <a:off x="7239184" y="2854689"/>
            <a:ext cx="838200" cy="723900"/>
          </a:xfrm>
          <a:prstGeom prst="mathMultiply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077384" y="2831920"/>
            <a:ext cx="10605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/>
              <a:t>100</a:t>
            </a:r>
            <a:endParaRPr lang="en-IN" sz="2400" b="1" dirty="0"/>
          </a:p>
        </p:txBody>
      </p:sp>
      <p:sp>
        <p:nvSpPr>
          <p:cNvPr id="13" name="Minus 12"/>
          <p:cNvSpPr/>
          <p:nvPr/>
        </p:nvSpPr>
        <p:spPr>
          <a:xfrm flipV="1">
            <a:off x="3276600" y="5638802"/>
            <a:ext cx="1066800" cy="5433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709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497</Words>
  <Application>Microsoft Office PowerPoint</Application>
  <PresentationFormat>On-screen Show (4:3)</PresentationFormat>
  <Paragraphs>104</Paragraphs>
  <Slides>17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What is evaluation?</vt:lpstr>
      <vt:lpstr>Criteria for evaluation of  Search engine</vt:lpstr>
      <vt:lpstr>Cont..</vt:lpstr>
      <vt:lpstr>Recall</vt:lpstr>
      <vt:lpstr>What should be the recall of a search Engine?</vt:lpstr>
      <vt:lpstr>Recall ratio</vt:lpstr>
      <vt:lpstr>Precision </vt:lpstr>
      <vt:lpstr>Precision ratio</vt:lpstr>
      <vt:lpstr>Novelty/Up-to-datedness</vt:lpstr>
      <vt:lpstr>Searching time </vt:lpstr>
      <vt:lpstr>Database</vt:lpstr>
      <vt:lpstr>Relevancy </vt:lpstr>
      <vt:lpstr>Indexing </vt:lpstr>
      <vt:lpstr>User interface</vt:lpstr>
      <vt:lpstr>Query functionality</vt:lpstr>
      <vt:lpstr>Help menu and advanced search option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Sampath Kumar</dc:creator>
  <cp:lastModifiedBy>Windows User</cp:lastModifiedBy>
  <cp:revision>19</cp:revision>
  <dcterms:created xsi:type="dcterms:W3CDTF">2006-08-16T00:00:00Z</dcterms:created>
  <dcterms:modified xsi:type="dcterms:W3CDTF">2020-04-23T13:25:31Z</dcterms:modified>
</cp:coreProperties>
</file>