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33" r:id="rId2"/>
    <p:sldId id="266" r:id="rId3"/>
    <p:sldId id="286" r:id="rId4"/>
    <p:sldId id="287" r:id="rId5"/>
    <p:sldId id="259" r:id="rId6"/>
    <p:sldId id="300" r:id="rId7"/>
    <p:sldId id="332" r:id="rId8"/>
    <p:sldId id="331" r:id="rId9"/>
    <p:sldId id="301" r:id="rId10"/>
    <p:sldId id="307" r:id="rId11"/>
    <p:sldId id="277" r:id="rId12"/>
    <p:sldId id="278" r:id="rId13"/>
    <p:sldId id="318" r:id="rId14"/>
    <p:sldId id="319" r:id="rId15"/>
    <p:sldId id="325" r:id="rId16"/>
    <p:sldId id="320" r:id="rId17"/>
    <p:sldId id="327" r:id="rId18"/>
    <p:sldId id="328" r:id="rId19"/>
    <p:sldId id="322" r:id="rId20"/>
    <p:sldId id="326" r:id="rId21"/>
    <p:sldId id="323" r:id="rId22"/>
    <p:sldId id="329" r:id="rId23"/>
    <p:sldId id="33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25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DECD4-DB29-47F0-8129-16DD36ADF173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185102-4445-4366-82DC-FFBF8AE24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361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50" name="Picture 2" descr="C:\Users\Sampath Kumar\Downloads\IMG-20200422-WA00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3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457200" y="3946663"/>
            <a:ext cx="8534400" cy="2835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b="1" dirty="0" err="1" smtClean="0"/>
              <a:t>Dr</a:t>
            </a:r>
            <a:r>
              <a:rPr lang="en-US" sz="2800" b="1" dirty="0" smtClean="0"/>
              <a:t> B T </a:t>
            </a:r>
            <a:r>
              <a:rPr lang="en-US" sz="2800" b="1" dirty="0" err="1" smtClean="0"/>
              <a:t>Sampath</a:t>
            </a:r>
            <a:r>
              <a:rPr lang="en-US" sz="2800" b="1" dirty="0" smtClean="0"/>
              <a:t> Kumar</a:t>
            </a:r>
            <a:endParaRPr lang="en-US" sz="2800" b="1" baseline="-25000" dirty="0" smtClean="0"/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Professor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Department of Library and Information Science 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err="1" smtClean="0"/>
              <a:t>Tumkur</a:t>
            </a:r>
            <a:r>
              <a:rPr lang="en-US" sz="2800" dirty="0" smtClean="0"/>
              <a:t> University, </a:t>
            </a:r>
            <a:r>
              <a:rPr lang="en-US" sz="2800" dirty="0" err="1" smtClean="0"/>
              <a:t>Tumakuru</a:t>
            </a:r>
            <a:r>
              <a:rPr lang="en-US" sz="2800" dirty="0" smtClean="0"/>
              <a:t>, INDIA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u="sng" dirty="0" smtClean="0">
                <a:solidFill>
                  <a:srgbClr val="0070C0"/>
                </a:solidFill>
              </a:rPr>
              <a:t>www.sampathkumar.info</a:t>
            </a:r>
          </a:p>
          <a:p>
            <a:pPr algn="ctr"/>
            <a:endParaRPr lang="en-IN" dirty="0" smtClean="0"/>
          </a:p>
          <a:p>
            <a:pPr algn="ctr"/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38200" y="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Electronic Communication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219200"/>
            <a:ext cx="3192236" cy="27085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3450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IN" b="1" dirty="0"/>
              <a:t>Trash</a:t>
            </a:r>
          </a:p>
          <a:p>
            <a:pPr algn="just"/>
            <a:r>
              <a:rPr lang="en-IN" dirty="0"/>
              <a:t>It is a folder in email where any </a:t>
            </a:r>
            <a:r>
              <a:rPr lang="en-IN" dirty="0" smtClean="0"/>
              <a:t>email</a:t>
            </a:r>
            <a:r>
              <a:rPr lang="en-IN" dirty="0"/>
              <a:t> you've deleted will be stored.</a:t>
            </a:r>
          </a:p>
          <a:p>
            <a:pPr marL="0" indent="0" algn="just">
              <a:buNone/>
            </a:pPr>
            <a:r>
              <a:rPr lang="en-IN" b="1" dirty="0" smtClean="0"/>
              <a:t>Starred </a:t>
            </a:r>
            <a:r>
              <a:rPr lang="en-IN" b="1" dirty="0"/>
              <a:t>email</a:t>
            </a:r>
          </a:p>
          <a:p>
            <a:pPr algn="just"/>
            <a:r>
              <a:rPr lang="en-IN" dirty="0"/>
              <a:t>It allows you to mark your most important emails so you can easily find them later.</a:t>
            </a:r>
          </a:p>
          <a:p>
            <a:pPr algn="just"/>
            <a:r>
              <a:rPr lang="en-IN" b="1" dirty="0" smtClean="0"/>
              <a:t>Important</a:t>
            </a:r>
            <a:r>
              <a:rPr lang="en-IN" dirty="0"/>
              <a:t> </a:t>
            </a:r>
            <a:r>
              <a:rPr lang="en-IN" dirty="0" smtClean="0"/>
              <a:t>mails are algorithmically </a:t>
            </a:r>
            <a:r>
              <a:rPr lang="en-IN" dirty="0"/>
              <a:t>pre-categorized by Gmail, while </a:t>
            </a:r>
            <a:r>
              <a:rPr lang="en-IN" b="1" dirty="0"/>
              <a:t>Starred</a:t>
            </a:r>
            <a:r>
              <a:rPr lang="en-IN" dirty="0"/>
              <a:t> is manually post-categorized by the </a:t>
            </a:r>
            <a:r>
              <a:rPr lang="en-IN" dirty="0" smtClean="0"/>
              <a:t>user.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47331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Advantages of e-mail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IN" dirty="0"/>
              <a:t>Emails are easy to </a:t>
            </a:r>
            <a:r>
              <a:rPr lang="en-IN" dirty="0" smtClean="0"/>
              <a:t>use</a:t>
            </a:r>
          </a:p>
          <a:p>
            <a:pPr algn="just"/>
            <a:r>
              <a:rPr lang="en-IN" dirty="0" smtClean="0"/>
              <a:t>Messages </a:t>
            </a:r>
            <a:r>
              <a:rPr lang="en-IN" dirty="0"/>
              <a:t>can be sent </a:t>
            </a:r>
            <a:r>
              <a:rPr lang="en-IN" dirty="0" smtClean="0"/>
              <a:t>quickly</a:t>
            </a:r>
          </a:p>
          <a:p>
            <a:pPr algn="just"/>
            <a:r>
              <a:rPr lang="en-IN" dirty="0" smtClean="0"/>
              <a:t>Saves </a:t>
            </a:r>
            <a:r>
              <a:rPr lang="en-IN" dirty="0"/>
              <a:t>time</a:t>
            </a:r>
            <a:endParaRPr lang="en-IN" dirty="0" smtClean="0"/>
          </a:p>
          <a:p>
            <a:pPr algn="just"/>
            <a:r>
              <a:rPr lang="en-IN" dirty="0" smtClean="0"/>
              <a:t>Can </a:t>
            </a:r>
            <a:r>
              <a:rPr lang="en-IN" dirty="0"/>
              <a:t>access </a:t>
            </a:r>
            <a:r>
              <a:rPr lang="en-IN" dirty="0" smtClean="0"/>
              <a:t>messages anywhere</a:t>
            </a:r>
            <a:endParaRPr lang="en-IN" dirty="0"/>
          </a:p>
          <a:p>
            <a:pPr algn="just"/>
            <a:r>
              <a:rPr lang="en-IN" dirty="0" smtClean="0"/>
              <a:t>Saves </a:t>
            </a:r>
            <a:r>
              <a:rPr lang="en-IN" dirty="0"/>
              <a:t>paper and printing </a:t>
            </a:r>
            <a:r>
              <a:rPr lang="en-IN" dirty="0" smtClean="0"/>
              <a:t>costs.</a:t>
            </a:r>
          </a:p>
          <a:p>
            <a:pPr algn="just"/>
            <a:r>
              <a:rPr lang="en-IN" dirty="0" smtClean="0"/>
              <a:t>Inexpensive </a:t>
            </a:r>
          </a:p>
          <a:p>
            <a:pPr algn="just"/>
            <a:r>
              <a:rPr lang="en-IN" dirty="0"/>
              <a:t>Transmission is s</a:t>
            </a:r>
            <a:r>
              <a:rPr lang="en-IN" dirty="0" smtClean="0"/>
              <a:t>ecure </a:t>
            </a:r>
            <a:r>
              <a:rPr lang="en-IN" dirty="0"/>
              <a:t>and </a:t>
            </a:r>
            <a:r>
              <a:rPr lang="en-IN" dirty="0" smtClean="0"/>
              <a:t>reliable </a:t>
            </a:r>
            <a:endParaRPr lang="en-IN" dirty="0"/>
          </a:p>
          <a:p>
            <a:pPr algn="just"/>
            <a:r>
              <a:rPr lang="en-IN" dirty="0"/>
              <a:t>You can send </a:t>
            </a:r>
            <a:r>
              <a:rPr lang="en-IN" dirty="0" smtClean="0"/>
              <a:t>attachments (Audio, video, graphs, photos, text)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3140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Disadvantages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E-mails </a:t>
            </a:r>
            <a:r>
              <a:rPr lang="en-IN" dirty="0"/>
              <a:t>may carry </a:t>
            </a:r>
            <a:r>
              <a:rPr lang="en-IN" dirty="0" smtClean="0"/>
              <a:t>viruses.</a:t>
            </a:r>
          </a:p>
          <a:p>
            <a:pPr algn="just"/>
            <a:r>
              <a:rPr lang="en-IN" dirty="0"/>
              <a:t>Many people send unwanted emails to </a:t>
            </a:r>
            <a:r>
              <a:rPr lang="en-IN" dirty="0" smtClean="0"/>
              <a:t>others.</a:t>
            </a:r>
          </a:p>
          <a:p>
            <a:pPr algn="just"/>
            <a:r>
              <a:rPr lang="en-IN" dirty="0"/>
              <a:t>Your mailbox may get flooded with </a:t>
            </a:r>
            <a:r>
              <a:rPr lang="en-IN" dirty="0" smtClean="0"/>
              <a:t>emails. </a:t>
            </a:r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32685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Video conference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525963"/>
          </a:xfrm>
        </p:spPr>
        <p:txBody>
          <a:bodyPr/>
          <a:lstStyle/>
          <a:p>
            <a:pPr algn="just"/>
            <a:r>
              <a:rPr lang="en-IN" dirty="0" smtClean="0"/>
              <a:t>It is a </a:t>
            </a:r>
            <a:r>
              <a:rPr lang="en-IN" dirty="0"/>
              <a:t>conference in which participants in different locations are able to communicate with each other in sound and vision</a:t>
            </a:r>
            <a:r>
              <a:rPr lang="en-IN" dirty="0" smtClean="0"/>
              <a:t>.</a:t>
            </a:r>
          </a:p>
          <a:p>
            <a:pPr algn="just"/>
            <a:r>
              <a:rPr lang="en-IN" dirty="0"/>
              <a:t>A video conference is a live, visual connection between two or more people residing in separate locations for the purpose of communication.</a:t>
            </a:r>
          </a:p>
        </p:txBody>
      </p:sp>
    </p:spTree>
    <p:extLst>
      <p:ext uri="{BB962C8B-B14F-4D97-AF65-F5344CB8AC3E}">
        <p14:creationId xmlns:p14="http://schemas.microsoft.com/office/powerpoint/2010/main" val="1769898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Components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Audio input</a:t>
            </a:r>
          </a:p>
          <a:p>
            <a:pPr algn="just"/>
            <a:r>
              <a:rPr lang="en-IN" dirty="0" smtClean="0"/>
              <a:t>Video input</a:t>
            </a:r>
          </a:p>
          <a:p>
            <a:pPr algn="just"/>
            <a:r>
              <a:rPr lang="en-IN" dirty="0" smtClean="0"/>
              <a:t>Echo reduction software</a:t>
            </a:r>
          </a:p>
          <a:p>
            <a:pPr algn="just"/>
            <a:r>
              <a:rPr lang="en-IN" dirty="0" smtClean="0"/>
              <a:t>CODEC</a:t>
            </a:r>
          </a:p>
          <a:p>
            <a:pPr algn="just"/>
            <a:r>
              <a:rPr lang="en-IN" dirty="0" smtClean="0"/>
              <a:t>Stable network connection</a:t>
            </a:r>
          </a:p>
          <a:p>
            <a:pPr algn="just"/>
            <a:r>
              <a:rPr lang="en-IN" dirty="0" smtClean="0"/>
              <a:t>Audio output</a:t>
            </a:r>
          </a:p>
          <a:p>
            <a:pPr algn="just"/>
            <a:r>
              <a:rPr lang="en-IN" dirty="0" smtClean="0"/>
              <a:t>Video output</a:t>
            </a:r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50026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Audio input</a:t>
            </a:r>
            <a:br>
              <a:rPr lang="en-IN" b="1" dirty="0" smtClean="0"/>
            </a:b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In </a:t>
            </a:r>
            <a:r>
              <a:rPr lang="en-IN" dirty="0"/>
              <a:t>a successful video conferencing setup, a system will usually include either a selection of </a:t>
            </a:r>
            <a:r>
              <a:rPr lang="en-IN" dirty="0" smtClean="0"/>
              <a:t>microphone, </a:t>
            </a:r>
            <a:r>
              <a:rPr lang="en-IN" dirty="0"/>
              <a:t>located in the </a:t>
            </a:r>
            <a:r>
              <a:rPr lang="en-IN" dirty="0" err="1"/>
              <a:t>center</a:t>
            </a:r>
            <a:r>
              <a:rPr lang="en-IN" dirty="0"/>
              <a:t> of the room or positioned in front of the individuals involved. </a:t>
            </a:r>
            <a:endParaRPr lang="en-IN" dirty="0" smtClean="0"/>
          </a:p>
          <a:p>
            <a:pPr algn="just"/>
            <a:r>
              <a:rPr lang="en-IN" dirty="0" smtClean="0"/>
              <a:t>Users </a:t>
            </a:r>
            <a:r>
              <a:rPr lang="en-IN" dirty="0"/>
              <a:t>may also use wireless headsets or any other compatible forms of audio input.</a:t>
            </a:r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34627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Video </a:t>
            </a:r>
            <a:r>
              <a:rPr lang="en-IN" b="1" dirty="0" smtClean="0"/>
              <a:t>input</a:t>
            </a:r>
            <a:r>
              <a:rPr lang="en-IN" b="1" dirty="0"/>
              <a:t/>
            </a:r>
            <a:br>
              <a:rPr lang="en-IN" b="1" dirty="0"/>
            </a:b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05347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IN" dirty="0" smtClean="0"/>
              <a:t>Video </a:t>
            </a:r>
            <a:r>
              <a:rPr lang="en-IN" dirty="0"/>
              <a:t>conferencing wouldn’t be possible without modern camera </a:t>
            </a:r>
            <a:r>
              <a:rPr lang="en-IN" dirty="0" smtClean="0"/>
              <a:t>technology.</a:t>
            </a:r>
          </a:p>
          <a:p>
            <a:pPr algn="just"/>
            <a:r>
              <a:rPr lang="en-IN" dirty="0" smtClean="0"/>
              <a:t>This </a:t>
            </a:r>
            <a:r>
              <a:rPr lang="en-IN" dirty="0"/>
              <a:t>will consist of two or more webcams or video cameras used to record individuals, </a:t>
            </a:r>
            <a:r>
              <a:rPr lang="en-IN" dirty="0" smtClean="0"/>
              <a:t>groups in </a:t>
            </a:r>
            <a:r>
              <a:rPr lang="en-IN" dirty="0"/>
              <a:t>a video conference. </a:t>
            </a:r>
            <a:endParaRPr lang="en-IN" dirty="0" smtClean="0"/>
          </a:p>
          <a:p>
            <a:pPr algn="just"/>
            <a:endParaRPr lang="en-IN" b="1" dirty="0"/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84657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Echo reduction software</a:t>
            </a:r>
            <a:br>
              <a:rPr lang="en-IN" b="1" dirty="0" smtClean="0"/>
            </a:b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This </a:t>
            </a:r>
            <a:r>
              <a:rPr lang="en-IN" dirty="0"/>
              <a:t>allows real-time conversation to happen </a:t>
            </a:r>
            <a:r>
              <a:rPr lang="en-IN" dirty="0" smtClean="0"/>
              <a:t>successfully.</a:t>
            </a:r>
          </a:p>
          <a:p>
            <a:pPr algn="just"/>
            <a:r>
              <a:rPr lang="en-IN" dirty="0" smtClean="0"/>
              <a:t>It eliminates </a:t>
            </a:r>
            <a:r>
              <a:rPr lang="en-IN" dirty="0"/>
              <a:t>audio delays and echo sounds minimizing the risks of misunderstanding and misinterpretation. </a:t>
            </a:r>
            <a:endParaRPr lang="en-IN" dirty="0" smtClean="0"/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22237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Stable network connection</a:t>
            </a:r>
            <a:br>
              <a:rPr lang="en-IN" b="1" dirty="0" smtClean="0"/>
            </a:b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Nowadays</a:t>
            </a:r>
            <a:r>
              <a:rPr lang="en-IN" dirty="0"/>
              <a:t>, video conferencing platforms usually rely on high-speed </a:t>
            </a:r>
            <a:r>
              <a:rPr lang="en-IN" dirty="0" smtClean="0"/>
              <a:t>broadband, fibre optics or with satellite </a:t>
            </a:r>
            <a:r>
              <a:rPr lang="en-IN" dirty="0"/>
              <a:t>connections which are </a:t>
            </a:r>
            <a:r>
              <a:rPr lang="en-IN" dirty="0" smtClean="0"/>
              <a:t>capable </a:t>
            </a:r>
            <a:r>
              <a:rPr lang="en-IN" dirty="0"/>
              <a:t>of handling the data transfer rate. </a:t>
            </a:r>
            <a:endParaRPr lang="en-IN" dirty="0" smtClean="0"/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71566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Codec </a:t>
            </a:r>
            <a:r>
              <a:rPr lang="en-IN" b="1" dirty="0" smtClean="0"/>
              <a:t>device</a:t>
            </a:r>
            <a:r>
              <a:rPr lang="en-IN" b="1" dirty="0"/>
              <a:t/>
            </a:r>
            <a:br>
              <a:rPr lang="en-IN" b="1" dirty="0"/>
            </a:b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The </a:t>
            </a:r>
            <a:r>
              <a:rPr lang="en-IN" dirty="0"/>
              <a:t>codec is the hardware or software that digitally compresses both the audio and video for each conferencing session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/>
              <a:t>Then</a:t>
            </a:r>
            <a:r>
              <a:rPr lang="en-IN" dirty="0"/>
              <a:t>, the “packets” are transmitted through a digital </a:t>
            </a:r>
            <a:r>
              <a:rPr lang="en-IN" dirty="0" smtClean="0"/>
              <a:t>network </a:t>
            </a:r>
            <a:r>
              <a:rPr lang="en-IN" dirty="0"/>
              <a:t>to the </a:t>
            </a:r>
            <a:r>
              <a:rPr lang="en-IN" dirty="0" smtClean="0"/>
              <a:t>endpoint.</a:t>
            </a:r>
          </a:p>
        </p:txBody>
      </p:sp>
    </p:spTree>
    <p:extLst>
      <p:ext uri="{BB962C8B-B14F-4D97-AF65-F5344CB8AC3E}">
        <p14:creationId xmlns:p14="http://schemas.microsoft.com/office/powerpoint/2010/main" val="3446090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Electronic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Electronic Communication is a process of communicating data or information using electronic</a:t>
            </a:r>
            <a:r>
              <a:rPr lang="en-US" dirty="0"/>
              <a:t> </a:t>
            </a:r>
            <a:r>
              <a:rPr lang="en-US" dirty="0" smtClean="0"/>
              <a:t>devices.</a:t>
            </a:r>
          </a:p>
          <a:p>
            <a:pPr algn="just"/>
            <a:r>
              <a:rPr lang="en-IN" dirty="0" smtClean="0"/>
              <a:t>It</a:t>
            </a:r>
            <a:r>
              <a:rPr lang="en-IN" dirty="0"/>
              <a:t> allows the rapid transfer of goods, money and ideas.</a:t>
            </a:r>
          </a:p>
          <a:p>
            <a:pPr algn="just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4593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Audio output</a:t>
            </a:r>
            <a:br>
              <a:rPr lang="en-IN" b="1" dirty="0" smtClean="0"/>
            </a:b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Successful </a:t>
            </a:r>
            <a:r>
              <a:rPr lang="en-IN" dirty="0"/>
              <a:t>video conferencing systems will usually </a:t>
            </a:r>
            <a:r>
              <a:rPr lang="en-IN" dirty="0" smtClean="0"/>
              <a:t>include: </a:t>
            </a:r>
          </a:p>
          <a:p>
            <a:pPr lvl="1" algn="just"/>
            <a:r>
              <a:rPr lang="en-IN" sz="3000" dirty="0" smtClean="0"/>
              <a:t>Professional </a:t>
            </a:r>
            <a:r>
              <a:rPr lang="en-IN" sz="3000" dirty="0"/>
              <a:t>quality </a:t>
            </a:r>
            <a:r>
              <a:rPr lang="en-IN" sz="3000" dirty="0" smtClean="0"/>
              <a:t>speakers</a:t>
            </a:r>
          </a:p>
          <a:p>
            <a:pPr lvl="1" algn="just"/>
            <a:r>
              <a:rPr lang="en-IN" sz="3000" dirty="0" smtClean="0"/>
              <a:t>Speaker built </a:t>
            </a:r>
            <a:r>
              <a:rPr lang="en-IN" sz="3000" dirty="0"/>
              <a:t>in </a:t>
            </a:r>
            <a:r>
              <a:rPr lang="en-IN" sz="3000" dirty="0" smtClean="0"/>
              <a:t>laptop</a:t>
            </a:r>
          </a:p>
          <a:p>
            <a:pPr lvl="1" algn="just"/>
            <a:r>
              <a:rPr lang="en-IN" sz="3000" dirty="0" smtClean="0"/>
              <a:t>Computer speakers</a:t>
            </a:r>
          </a:p>
          <a:p>
            <a:pPr lvl="1" algn="just"/>
            <a:r>
              <a:rPr lang="en-IN" sz="3000" dirty="0" smtClean="0"/>
              <a:t>Headphones</a:t>
            </a:r>
            <a:r>
              <a:rPr lang="en-IN" sz="3000" dirty="0"/>
              <a:t>.</a:t>
            </a:r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68647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Video output</a:t>
            </a:r>
            <a:br>
              <a:rPr lang="en-IN" b="1" dirty="0" smtClean="0"/>
            </a:b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dirty="0" smtClean="0"/>
              <a:t>This </a:t>
            </a:r>
            <a:r>
              <a:rPr lang="en-IN" dirty="0"/>
              <a:t>is </a:t>
            </a:r>
            <a:r>
              <a:rPr lang="en-IN" dirty="0" smtClean="0"/>
              <a:t>a hardware </a:t>
            </a:r>
            <a:r>
              <a:rPr lang="en-IN" dirty="0"/>
              <a:t>that </a:t>
            </a:r>
            <a:r>
              <a:rPr lang="en-IN" dirty="0" smtClean="0"/>
              <a:t>displays </a:t>
            </a:r>
            <a:r>
              <a:rPr lang="en-IN" dirty="0"/>
              <a:t>the video feed from the other user.  </a:t>
            </a:r>
            <a:endParaRPr lang="en-IN" dirty="0" smtClean="0"/>
          </a:p>
          <a:p>
            <a:pPr algn="just"/>
            <a:r>
              <a:rPr lang="en-IN" dirty="0" smtClean="0"/>
              <a:t>This </a:t>
            </a:r>
            <a:r>
              <a:rPr lang="en-IN" dirty="0"/>
              <a:t>piece of equipment will display what is happening and will show individuals or </a:t>
            </a:r>
            <a:r>
              <a:rPr lang="en-IN" dirty="0" smtClean="0"/>
              <a:t>groups</a:t>
            </a:r>
            <a:r>
              <a:rPr lang="en-IN" dirty="0"/>
              <a:t>. </a:t>
            </a:r>
            <a:endParaRPr lang="en-IN" dirty="0" smtClean="0"/>
          </a:p>
          <a:p>
            <a:pPr lvl="1" algn="just"/>
            <a:r>
              <a:rPr lang="en-IN" sz="3000" dirty="0" smtClean="0"/>
              <a:t>Computer monitors</a:t>
            </a:r>
          </a:p>
          <a:p>
            <a:pPr lvl="1" algn="just"/>
            <a:r>
              <a:rPr lang="en-IN" sz="3000" dirty="0" smtClean="0"/>
              <a:t>Screens</a:t>
            </a:r>
          </a:p>
          <a:p>
            <a:pPr lvl="1" algn="just"/>
            <a:r>
              <a:rPr lang="en-IN" sz="3000" dirty="0" smtClean="0"/>
              <a:t>Televisions</a:t>
            </a:r>
          </a:p>
          <a:p>
            <a:pPr lvl="1" algn="just"/>
            <a:r>
              <a:rPr lang="en-IN" sz="3000" dirty="0"/>
              <a:t>P</a:t>
            </a:r>
            <a:r>
              <a:rPr lang="en-IN" sz="3000" dirty="0" smtClean="0"/>
              <a:t>rojector </a:t>
            </a:r>
            <a:r>
              <a:rPr lang="en-IN" sz="3000" dirty="0"/>
              <a:t>displays</a:t>
            </a:r>
          </a:p>
          <a:p>
            <a:pPr algn="just"/>
            <a:endParaRPr lang="en-IN" dirty="0" smtClean="0"/>
          </a:p>
          <a:p>
            <a:pPr algn="just"/>
            <a:endParaRPr lang="en-IN" dirty="0"/>
          </a:p>
        </p:txBody>
      </p:sp>
      <p:sp>
        <p:nvSpPr>
          <p:cNvPr id="4" name="AutoShape 2" descr="Image result for tv scree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49668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375" y="7937"/>
            <a:ext cx="8229600" cy="1143000"/>
          </a:xfrm>
        </p:spPr>
        <p:txBody>
          <a:bodyPr>
            <a:normAutofit/>
          </a:bodyPr>
          <a:lstStyle/>
          <a:p>
            <a:r>
              <a:rPr lang="en-IN" sz="4000" b="1" dirty="0" smtClean="0"/>
              <a:t>Fax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895" y="1295400"/>
            <a:ext cx="8229600" cy="4525963"/>
          </a:xfrm>
        </p:spPr>
        <p:txBody>
          <a:bodyPr/>
          <a:lstStyle/>
          <a:p>
            <a:pPr algn="just"/>
            <a:r>
              <a:rPr lang="en-IN" dirty="0" smtClean="0"/>
              <a:t>It is a device used in </a:t>
            </a:r>
            <a:r>
              <a:rPr lang="en-IN" dirty="0"/>
              <a:t>telephonic transmission of scanned printed material, normally to a telephone number connected to a </a:t>
            </a:r>
            <a:r>
              <a:rPr lang="en-IN" dirty="0" smtClean="0"/>
              <a:t>printer.</a:t>
            </a:r>
          </a:p>
          <a:p>
            <a:pPr algn="just"/>
            <a:r>
              <a:rPr lang="en-IN" dirty="0"/>
              <a:t>A fax machine is a device that is used to send documents electronically over a telephone network.</a:t>
            </a:r>
          </a:p>
        </p:txBody>
      </p:sp>
      <p:sp>
        <p:nvSpPr>
          <p:cNvPr id="4" name="AutoShape 2" descr="Image result for what is fax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0855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Instant messaging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IN" sz="3500" dirty="0" smtClean="0"/>
              <a:t>Instant messaging (IM) technology </a:t>
            </a:r>
            <a:r>
              <a:rPr lang="en-IN" sz="3500" dirty="0"/>
              <a:t>is a type of online chat that offers real-time text transmission over the Internet</a:t>
            </a:r>
            <a:r>
              <a:rPr lang="en-IN" dirty="0" smtClean="0"/>
              <a:t>.</a:t>
            </a:r>
          </a:p>
          <a:p>
            <a:pPr lvl="1" algn="just"/>
            <a:r>
              <a:rPr lang="en-IN" sz="3200" dirty="0"/>
              <a:t>WhatsApp</a:t>
            </a:r>
          </a:p>
          <a:p>
            <a:pPr lvl="1" algn="just"/>
            <a:r>
              <a:rPr lang="en-IN" sz="3200" dirty="0" smtClean="0"/>
              <a:t>Skype</a:t>
            </a:r>
            <a:endParaRPr lang="en-IN" sz="3200" dirty="0"/>
          </a:p>
          <a:p>
            <a:pPr lvl="1" algn="just"/>
            <a:r>
              <a:rPr lang="en-IN" sz="3200" dirty="0" err="1"/>
              <a:t>ezTalks</a:t>
            </a:r>
            <a:endParaRPr lang="en-IN" sz="3200" dirty="0"/>
          </a:p>
          <a:p>
            <a:pPr lvl="1" algn="just"/>
            <a:r>
              <a:rPr lang="en-IN" sz="3200" dirty="0"/>
              <a:t>Viber</a:t>
            </a:r>
          </a:p>
          <a:p>
            <a:pPr lvl="1" algn="just"/>
            <a:r>
              <a:rPr lang="en-IN" sz="3200" dirty="0"/>
              <a:t>WeChat</a:t>
            </a:r>
          </a:p>
          <a:p>
            <a:pPr lvl="1" algn="just"/>
            <a:r>
              <a:rPr lang="en-IN" sz="3200" dirty="0"/>
              <a:t>Messenger</a:t>
            </a:r>
          </a:p>
          <a:p>
            <a:pPr lvl="1"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48484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Need</a:t>
            </a:r>
            <a:r>
              <a:rPr lang="en-IN" sz="4000" b="1" dirty="0"/>
              <a:t> </a:t>
            </a:r>
            <a:r>
              <a:rPr lang="en-IN" sz="4000" b="1" dirty="0" smtClean="0"/>
              <a:t>of electronic communication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b="1" dirty="0" smtClean="0"/>
              <a:t>Speedy transmission:</a:t>
            </a:r>
            <a:r>
              <a:rPr lang="en-IN" dirty="0" smtClean="0"/>
              <a:t>  It </a:t>
            </a:r>
            <a:r>
              <a:rPr lang="en-IN" dirty="0"/>
              <a:t>requires only a few seconds to communicate through electronic media because it supports quick </a:t>
            </a:r>
            <a:r>
              <a:rPr lang="en-IN" dirty="0" smtClean="0"/>
              <a:t>transmission.</a:t>
            </a:r>
          </a:p>
          <a:p>
            <a:pPr algn="just"/>
            <a:r>
              <a:rPr lang="en-IN" b="1" dirty="0"/>
              <a:t>Wide coverage:</a:t>
            </a:r>
            <a:r>
              <a:rPr lang="en-IN" dirty="0"/>
              <a:t> World has become a global village and communication around the globe requires a second only.</a:t>
            </a:r>
            <a:endParaRPr lang="en-IN" dirty="0" smtClean="0"/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32733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b="1" dirty="0"/>
              <a:t>Low cost:</a:t>
            </a:r>
            <a:r>
              <a:rPr lang="en-IN" dirty="0"/>
              <a:t> </a:t>
            </a:r>
            <a:r>
              <a:rPr lang="en-IN" dirty="0" smtClean="0"/>
              <a:t>It</a:t>
            </a:r>
            <a:r>
              <a:rPr lang="en-IN" dirty="0"/>
              <a:t> saves time and money. For example, </a:t>
            </a:r>
            <a:r>
              <a:rPr lang="en-IN" dirty="0" smtClean="0"/>
              <a:t>text </a:t>
            </a:r>
            <a:r>
              <a:rPr lang="en-IN" dirty="0"/>
              <a:t>SMS is cheaper than the traditional </a:t>
            </a:r>
            <a:r>
              <a:rPr lang="en-IN" dirty="0" smtClean="0"/>
              <a:t>letter.</a:t>
            </a:r>
          </a:p>
          <a:p>
            <a:pPr algn="just"/>
            <a:r>
              <a:rPr lang="en-IN" b="1" dirty="0"/>
              <a:t>Exchange of feedback:</a:t>
            </a:r>
            <a:r>
              <a:rPr lang="en-IN" dirty="0"/>
              <a:t> </a:t>
            </a:r>
            <a:r>
              <a:rPr lang="en-IN" dirty="0" smtClean="0"/>
              <a:t>It allows </a:t>
            </a:r>
            <a:r>
              <a:rPr lang="en-IN" dirty="0"/>
              <a:t>the instant exchange of feedback. So communication becomes perfect using electronic media</a:t>
            </a:r>
            <a:r>
              <a:rPr lang="en-IN" dirty="0" smtClean="0"/>
              <a:t>.</a:t>
            </a:r>
          </a:p>
          <a:p>
            <a:pPr algn="just"/>
            <a:r>
              <a:rPr lang="en-IN" b="1" dirty="0"/>
              <a:t>24X7 accessibility</a:t>
            </a:r>
            <a:r>
              <a:rPr lang="en-IN" b="1" dirty="0" smtClean="0"/>
              <a:t>: </a:t>
            </a:r>
            <a:r>
              <a:rPr lang="en-IN" dirty="0" smtClean="0"/>
              <a:t>Can be accessed at any time. </a:t>
            </a:r>
            <a:endParaRPr lang="en-IN" dirty="0"/>
          </a:p>
          <a:p>
            <a:pPr algn="just"/>
            <a:endParaRPr lang="en-IN" dirty="0"/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99752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/>
              <a:t>E-mail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algn="just"/>
            <a:r>
              <a:rPr lang="en-US" dirty="0"/>
              <a:t>Electronic </a:t>
            </a:r>
            <a:r>
              <a:rPr lang="en-US" dirty="0" smtClean="0"/>
              <a:t>mail </a:t>
            </a:r>
            <a:r>
              <a:rPr lang="en-US" dirty="0"/>
              <a:t>is a method of exchanging digital messages from an author to one or more recipients. </a:t>
            </a:r>
            <a:endParaRPr lang="en-US" dirty="0" smtClean="0"/>
          </a:p>
          <a:p>
            <a:pPr algn="just"/>
            <a:r>
              <a:rPr lang="en-IN" dirty="0" smtClean="0"/>
              <a:t>Simple </a:t>
            </a:r>
            <a:r>
              <a:rPr lang="en-IN" dirty="0"/>
              <a:t>Mail Transfer Protocol </a:t>
            </a:r>
            <a:r>
              <a:rPr lang="en-IN" dirty="0" smtClean="0"/>
              <a:t>(</a:t>
            </a:r>
            <a:r>
              <a:rPr lang="en-IN" dirty="0"/>
              <a:t>SMTP) is a </a:t>
            </a:r>
            <a:r>
              <a:rPr lang="en-IN" dirty="0" smtClean="0"/>
              <a:t>protocol </a:t>
            </a:r>
            <a:r>
              <a:rPr lang="en-IN" dirty="0"/>
              <a:t>used in sending and receiving e-mail.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272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N" b="1" dirty="0" smtClean="0"/>
              <a:t>Inbox </a:t>
            </a:r>
            <a:endParaRPr lang="en-IN" dirty="0" smtClean="0"/>
          </a:p>
          <a:p>
            <a:pPr lvl="1" algn="just"/>
            <a:r>
              <a:rPr lang="en-IN" sz="3000" dirty="0" smtClean="0"/>
              <a:t>Folder where newly-delivered email messages appear.</a:t>
            </a:r>
          </a:p>
          <a:p>
            <a:pPr lvl="1" algn="just"/>
            <a:r>
              <a:rPr lang="en-IN" sz="3000" dirty="0"/>
              <a:t>An inbox is the main folder </a:t>
            </a:r>
            <a:r>
              <a:rPr lang="en-IN" sz="3000" dirty="0" smtClean="0"/>
              <a:t>where the incoming </a:t>
            </a:r>
            <a:r>
              <a:rPr lang="en-IN" sz="3000" dirty="0"/>
              <a:t>mail gets stored </a:t>
            </a:r>
            <a:r>
              <a:rPr lang="en-IN" sz="3000" dirty="0" smtClean="0"/>
              <a:t>in.</a:t>
            </a:r>
          </a:p>
        </p:txBody>
      </p:sp>
    </p:spTree>
    <p:extLst>
      <p:ext uri="{BB962C8B-B14F-4D97-AF65-F5344CB8AC3E}">
        <p14:creationId xmlns:p14="http://schemas.microsoft.com/office/powerpoint/2010/main" val="4160694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n-IN" sz="12800" b="1" dirty="0" smtClean="0"/>
              <a:t>Junk mail</a:t>
            </a:r>
          </a:p>
          <a:p>
            <a:pPr lvl="1" algn="just">
              <a:lnSpc>
                <a:spcPct val="120000"/>
              </a:lnSpc>
            </a:pPr>
            <a:r>
              <a:rPr lang="en-IN" sz="12000" dirty="0" smtClean="0"/>
              <a:t>The</a:t>
            </a:r>
            <a:r>
              <a:rPr lang="en-IN" sz="12000" dirty="0"/>
              <a:t> junk mail folder or spam folder is a place used to store unwanted incoming e-mail so that it stays out of a user's inbox. </a:t>
            </a:r>
            <a:endParaRPr lang="en-IN" sz="12000" dirty="0" smtClean="0"/>
          </a:p>
          <a:p>
            <a:pPr lvl="1" algn="just">
              <a:lnSpc>
                <a:spcPct val="120000"/>
              </a:lnSpc>
            </a:pPr>
            <a:r>
              <a:rPr lang="en-IN" sz="12000" dirty="0" smtClean="0"/>
              <a:t>All </a:t>
            </a:r>
            <a:r>
              <a:rPr lang="en-IN" sz="12000" dirty="0"/>
              <a:t>major e-mail clients and webmail services include junk mail </a:t>
            </a:r>
            <a:r>
              <a:rPr lang="en-IN" sz="12000" dirty="0" smtClean="0"/>
              <a:t>folders.</a:t>
            </a:r>
          </a:p>
          <a:p>
            <a:pPr lvl="1" algn="just">
              <a:lnSpc>
                <a:spcPct val="120000"/>
              </a:lnSpc>
            </a:pPr>
            <a:r>
              <a:rPr lang="en-IN" sz="12000" dirty="0" smtClean="0"/>
              <a:t>These </a:t>
            </a:r>
            <a:r>
              <a:rPr lang="en-IN" sz="12000" dirty="0"/>
              <a:t>filtering systems help users </a:t>
            </a:r>
            <a:r>
              <a:rPr lang="en-IN" sz="12000" dirty="0" smtClean="0"/>
              <a:t>to decrease </a:t>
            </a:r>
            <a:r>
              <a:rPr lang="en-IN" sz="12000" dirty="0"/>
              <a:t>the volume of unnecessary and advertisement-based </a:t>
            </a:r>
            <a:r>
              <a:rPr lang="en-IN" sz="12000" dirty="0" smtClean="0"/>
              <a:t>e-mail.</a:t>
            </a:r>
            <a:endParaRPr lang="en-IN" sz="12000" dirty="0"/>
          </a:p>
        </p:txBody>
      </p:sp>
    </p:spTree>
    <p:extLst>
      <p:ext uri="{BB962C8B-B14F-4D97-AF65-F5344CB8AC3E}">
        <p14:creationId xmlns:p14="http://schemas.microsoft.com/office/powerpoint/2010/main" val="3196749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IN" b="1" dirty="0" smtClean="0"/>
              <a:t>Outbox</a:t>
            </a:r>
          </a:p>
          <a:p>
            <a:pPr lvl="1" algn="just"/>
            <a:r>
              <a:rPr lang="en-IN" sz="3000" dirty="0"/>
              <a:t>An outbox </a:t>
            </a:r>
            <a:r>
              <a:rPr lang="en-IN" sz="3000" dirty="0" smtClean="0"/>
              <a:t> is a folder where </a:t>
            </a:r>
            <a:r>
              <a:rPr lang="en-IN" sz="3000" dirty="0"/>
              <a:t>outgoing e-mail messages are temporarily stored. </a:t>
            </a:r>
            <a:endParaRPr lang="en-IN" sz="3000" dirty="0" smtClean="0"/>
          </a:p>
          <a:p>
            <a:pPr lvl="1" algn="just"/>
            <a:r>
              <a:rPr lang="en-IN" sz="3000" dirty="0" smtClean="0"/>
              <a:t>The </a:t>
            </a:r>
            <a:r>
              <a:rPr lang="en-IN" sz="3000" dirty="0"/>
              <a:t>message is then stored in the outbox until it is successfully sent to the recipient. </a:t>
            </a:r>
            <a:endParaRPr lang="en-IN" sz="3000" dirty="0" smtClean="0"/>
          </a:p>
          <a:p>
            <a:pPr lvl="1" algn="just"/>
            <a:r>
              <a:rPr lang="en-IN" sz="3000" dirty="0" smtClean="0"/>
              <a:t>Once </a:t>
            </a:r>
            <a:r>
              <a:rPr lang="en-IN" sz="3000" dirty="0"/>
              <a:t>the message has been sent, most e-mail programs move the message to the "Sent" or "Sent Messages" folder. </a:t>
            </a:r>
            <a:endParaRPr lang="en-IN" sz="3000" dirty="0" smtClean="0"/>
          </a:p>
          <a:p>
            <a:pPr lvl="1" algn="just"/>
            <a:r>
              <a:rPr lang="en-IN" sz="3000" dirty="0" smtClean="0"/>
              <a:t>The </a:t>
            </a:r>
            <a:r>
              <a:rPr lang="en-IN" sz="3000" dirty="0"/>
              <a:t>terms "Outbox" and "Sent Messages" are often used synonymously, technically they have different meanings.</a:t>
            </a:r>
            <a:endParaRPr lang="en-IN" sz="3000" b="1" dirty="0"/>
          </a:p>
        </p:txBody>
      </p:sp>
    </p:spTree>
    <p:extLst>
      <p:ext uri="{BB962C8B-B14F-4D97-AF65-F5344CB8AC3E}">
        <p14:creationId xmlns:p14="http://schemas.microsoft.com/office/powerpoint/2010/main" val="3296815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en-IN" sz="4800" dirty="0"/>
              <a:t>Cont..</a:t>
            </a:r>
            <a:br>
              <a:rPr lang="en-IN" sz="4800" dirty="0"/>
            </a:br>
            <a:endParaRPr lang="en-IN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N" b="1" dirty="0" smtClean="0"/>
              <a:t>Mail </a:t>
            </a:r>
            <a:r>
              <a:rPr lang="en-IN" b="1" dirty="0"/>
              <a:t>server</a:t>
            </a:r>
            <a:r>
              <a:rPr lang="en-IN" dirty="0"/>
              <a:t> </a:t>
            </a:r>
            <a:endParaRPr lang="en-IN" dirty="0" smtClean="0"/>
          </a:p>
          <a:p>
            <a:pPr algn="just"/>
            <a:r>
              <a:rPr lang="en-IN" dirty="0" smtClean="0"/>
              <a:t>It is </a:t>
            </a:r>
            <a:r>
              <a:rPr lang="en-IN" dirty="0"/>
              <a:t>a server that handles and delivers e-mail over a network, usually over the </a:t>
            </a:r>
            <a:r>
              <a:rPr lang="en-IN" dirty="0" smtClean="0"/>
              <a:t>Internet.</a:t>
            </a:r>
          </a:p>
          <a:p>
            <a:pPr marL="0" indent="0" algn="just">
              <a:buNone/>
            </a:pPr>
            <a:r>
              <a:rPr lang="en-IN" b="1" dirty="0" smtClean="0"/>
              <a:t>Snoozed email</a:t>
            </a:r>
          </a:p>
          <a:p>
            <a:pPr algn="just"/>
            <a:r>
              <a:rPr lang="en-IN" dirty="0" smtClean="0"/>
              <a:t>It is used to </a:t>
            </a:r>
            <a:r>
              <a:rPr lang="en-IN" dirty="0"/>
              <a:t>temporarily remove them from your inbox until you need them</a:t>
            </a:r>
            <a:r>
              <a:rPr lang="en-IN" dirty="0" smtClean="0"/>
              <a:t>.</a:t>
            </a:r>
          </a:p>
          <a:p>
            <a:pPr marL="0" indent="0" algn="just">
              <a:buNone/>
            </a:pPr>
            <a:r>
              <a:rPr lang="en-IN" b="1" dirty="0" smtClean="0"/>
              <a:t>Pop</a:t>
            </a:r>
            <a:r>
              <a:rPr lang="en-IN" dirty="0" smtClean="0"/>
              <a:t>-</a:t>
            </a:r>
            <a:r>
              <a:rPr lang="en-IN" b="1" dirty="0" smtClean="0"/>
              <a:t>ups</a:t>
            </a:r>
            <a:r>
              <a:rPr lang="en-IN" dirty="0"/>
              <a:t> </a:t>
            </a:r>
            <a:endParaRPr lang="en-IN" dirty="0" smtClean="0"/>
          </a:p>
          <a:p>
            <a:pPr algn="just"/>
            <a:r>
              <a:rPr lang="en-IN" dirty="0" smtClean="0"/>
              <a:t>Pop-ups</a:t>
            </a:r>
            <a:r>
              <a:rPr lang="en-IN" dirty="0"/>
              <a:t> are forms of online advertising on the </a:t>
            </a:r>
            <a:r>
              <a:rPr lang="en-IN" dirty="0" smtClean="0"/>
              <a:t>Web </a:t>
            </a:r>
            <a:r>
              <a:rPr lang="en-IN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417829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984</TotalTime>
  <Words>489</Words>
  <Application>Microsoft Office PowerPoint</Application>
  <PresentationFormat>On-screen Show (4:3)</PresentationFormat>
  <Paragraphs>109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PowerPoint Presentation</vt:lpstr>
      <vt:lpstr>Electronic communication</vt:lpstr>
      <vt:lpstr>Need of electronic communication</vt:lpstr>
      <vt:lpstr>Cont..</vt:lpstr>
      <vt:lpstr>E-mail</vt:lpstr>
      <vt:lpstr>Cont..</vt:lpstr>
      <vt:lpstr>Cont..</vt:lpstr>
      <vt:lpstr>Cont..</vt:lpstr>
      <vt:lpstr>Cont.. </vt:lpstr>
      <vt:lpstr>Cont..</vt:lpstr>
      <vt:lpstr>Advantages of e-mail</vt:lpstr>
      <vt:lpstr>Disadvantages</vt:lpstr>
      <vt:lpstr>Video conference</vt:lpstr>
      <vt:lpstr>Components</vt:lpstr>
      <vt:lpstr>Audio input </vt:lpstr>
      <vt:lpstr>Video input </vt:lpstr>
      <vt:lpstr>Echo reduction software </vt:lpstr>
      <vt:lpstr>Stable network connection </vt:lpstr>
      <vt:lpstr>Codec device </vt:lpstr>
      <vt:lpstr>Audio output </vt:lpstr>
      <vt:lpstr>Video output </vt:lpstr>
      <vt:lpstr>Fax</vt:lpstr>
      <vt:lpstr>Instant messaging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Windows User</cp:lastModifiedBy>
  <cp:revision>118</cp:revision>
  <dcterms:created xsi:type="dcterms:W3CDTF">2006-08-16T00:00:00Z</dcterms:created>
  <dcterms:modified xsi:type="dcterms:W3CDTF">2020-04-23T13:24:59Z</dcterms:modified>
</cp:coreProperties>
</file>