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57" r:id="rId3"/>
    <p:sldId id="258" r:id="rId4"/>
    <p:sldId id="259" r:id="rId5"/>
    <p:sldId id="260" r:id="rId6"/>
    <p:sldId id="265" r:id="rId7"/>
    <p:sldId id="267" r:id="rId8"/>
    <p:sldId id="268" r:id="rId9"/>
    <p:sldId id="269" r:id="rId10"/>
    <p:sldId id="273" r:id="rId11"/>
    <p:sldId id="274" r:id="rId12"/>
    <p:sldId id="275" r:id="rId13"/>
    <p:sldId id="278" r:id="rId14"/>
    <p:sldId id="279" r:id="rId15"/>
    <p:sldId id="282" r:id="rId16"/>
    <p:sldId id="284" r:id="rId17"/>
    <p:sldId id="290" r:id="rId18"/>
    <p:sldId id="291" r:id="rId19"/>
    <p:sldId id="29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50" name="Picture 2" descr="C:\Users\Sampath Kumar\Downloads\IMG-20200422-WA00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3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457200" y="3946663"/>
            <a:ext cx="8534400" cy="28351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b="1" dirty="0" err="1" smtClean="0"/>
              <a:t>Dr</a:t>
            </a:r>
            <a:r>
              <a:rPr lang="en-US" sz="2800" b="1" dirty="0" smtClean="0"/>
              <a:t> B T </a:t>
            </a:r>
            <a:r>
              <a:rPr lang="en-US" sz="2800" b="1" dirty="0" err="1" smtClean="0"/>
              <a:t>Sampath</a:t>
            </a:r>
            <a:r>
              <a:rPr lang="en-US" sz="2800" b="1" dirty="0" smtClean="0"/>
              <a:t> Kumar</a:t>
            </a:r>
            <a:endParaRPr lang="en-US" sz="2800" b="1" baseline="-25000" dirty="0" smtClean="0"/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/>
              <a:t>Professor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/>
              <a:t>Department of Library and Information Science 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err="1" smtClean="0"/>
              <a:t>Tumkur</a:t>
            </a:r>
            <a:r>
              <a:rPr lang="en-US" sz="2800" dirty="0" smtClean="0"/>
              <a:t> University, </a:t>
            </a:r>
            <a:r>
              <a:rPr lang="en-US" sz="2800" dirty="0" err="1" smtClean="0"/>
              <a:t>Tumakuru</a:t>
            </a:r>
            <a:r>
              <a:rPr lang="en-US" sz="2800" dirty="0" smtClean="0"/>
              <a:t>, INDIA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u="sng" dirty="0" smtClean="0">
                <a:solidFill>
                  <a:srgbClr val="0070C0"/>
                </a:solidFill>
              </a:rPr>
              <a:t>www.sampathkumar.info</a:t>
            </a:r>
          </a:p>
          <a:p>
            <a:pPr algn="ctr"/>
            <a:endParaRPr lang="en-IN" dirty="0" smtClean="0"/>
          </a:p>
          <a:p>
            <a:pPr algn="ctr"/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38200" y="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000" b="1" dirty="0"/>
              <a:t>E-Commerce</a:t>
            </a:r>
            <a:endParaRPr lang="en-US" sz="4000" b="1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447800"/>
            <a:ext cx="3320738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94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IN" sz="4000" b="1" dirty="0" smtClean="0"/>
              <a:t>Finance/Banking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375" y="1066800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en-IN" dirty="0"/>
              <a:t>Financial </a:t>
            </a:r>
            <a:r>
              <a:rPr lang="en-IN" dirty="0" smtClean="0"/>
              <a:t>companies/banks are </a:t>
            </a:r>
            <a:r>
              <a:rPr lang="en-IN" dirty="0"/>
              <a:t>using E-commerce to a large extent. </a:t>
            </a:r>
            <a:endParaRPr lang="en-IN" dirty="0" smtClean="0"/>
          </a:p>
          <a:p>
            <a:pPr algn="just"/>
            <a:r>
              <a:rPr lang="en-IN" dirty="0" smtClean="0"/>
              <a:t>Customers </a:t>
            </a:r>
            <a:r>
              <a:rPr lang="en-IN" dirty="0"/>
              <a:t>can check the balances of their savings and loan </a:t>
            </a:r>
            <a:r>
              <a:rPr lang="en-IN" dirty="0" smtClean="0"/>
              <a:t>accounts. </a:t>
            </a:r>
          </a:p>
          <a:p>
            <a:pPr algn="just"/>
            <a:r>
              <a:rPr lang="en-IN" dirty="0" smtClean="0"/>
              <a:t>They can </a:t>
            </a:r>
            <a:r>
              <a:rPr lang="en-IN" dirty="0"/>
              <a:t>transfer money to </a:t>
            </a:r>
            <a:r>
              <a:rPr lang="en-IN" dirty="0" smtClean="0"/>
              <a:t> </a:t>
            </a:r>
            <a:r>
              <a:rPr lang="en-IN" dirty="0"/>
              <a:t>other </a:t>
            </a:r>
            <a:r>
              <a:rPr lang="en-IN" dirty="0" smtClean="0"/>
              <a:t>accounts </a:t>
            </a:r>
            <a:r>
              <a:rPr lang="en-IN" dirty="0"/>
              <a:t>and pay </a:t>
            </a:r>
            <a:r>
              <a:rPr lang="en-IN" dirty="0" smtClean="0"/>
              <a:t>bill </a:t>
            </a:r>
            <a:r>
              <a:rPr lang="en-IN" dirty="0"/>
              <a:t>through on-line banking or E-banking. </a:t>
            </a:r>
            <a:endParaRPr lang="en-IN" dirty="0" smtClean="0"/>
          </a:p>
          <a:p>
            <a:pPr lvl="1" algn="just"/>
            <a:r>
              <a:rPr lang="en-IN" sz="3000" dirty="0" err="1" smtClean="0"/>
              <a:t>PhonePe</a:t>
            </a:r>
            <a:endParaRPr lang="en-IN" sz="3000" dirty="0" smtClean="0"/>
          </a:p>
          <a:p>
            <a:pPr lvl="1" algn="just"/>
            <a:r>
              <a:rPr lang="en-IN" sz="3000" dirty="0" err="1" smtClean="0"/>
              <a:t>GooglePay</a:t>
            </a:r>
            <a:endParaRPr lang="en-IN" sz="3000" dirty="0" smtClean="0"/>
          </a:p>
          <a:p>
            <a:pPr lvl="1" algn="just"/>
            <a:r>
              <a:rPr lang="en-IN" sz="3000" dirty="0" err="1" smtClean="0"/>
              <a:t>Paytm</a:t>
            </a:r>
            <a:endParaRPr lang="en-IN" sz="3000" dirty="0" smtClean="0"/>
          </a:p>
          <a:p>
            <a:pPr lvl="1" algn="just"/>
            <a:r>
              <a:rPr lang="en-IN" sz="3000" dirty="0" smtClean="0"/>
              <a:t>BHIM</a:t>
            </a:r>
          </a:p>
        </p:txBody>
      </p:sp>
      <p:sp>
        <p:nvSpPr>
          <p:cNvPr id="4" name="AutoShape 4" descr="Image result for google pa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50772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Online </a:t>
            </a:r>
            <a:r>
              <a:rPr lang="en-IN" b="1" dirty="0" smtClean="0"/>
              <a:t>publishing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/>
            <a:r>
              <a:rPr lang="en-IN" dirty="0" smtClean="0"/>
              <a:t>Online </a:t>
            </a:r>
            <a:r>
              <a:rPr lang="en-IN" dirty="0"/>
              <a:t>publishing </a:t>
            </a:r>
            <a:r>
              <a:rPr lang="en-IN" dirty="0" smtClean="0"/>
              <a:t>includes </a:t>
            </a:r>
            <a:r>
              <a:rPr lang="en-IN" dirty="0"/>
              <a:t>the digital publication </a:t>
            </a:r>
            <a:r>
              <a:rPr lang="en-IN" dirty="0" smtClean="0"/>
              <a:t>of:</a:t>
            </a:r>
          </a:p>
          <a:p>
            <a:pPr lvl="1" algn="just" fontAlgn="base"/>
            <a:r>
              <a:rPr lang="en-IN" sz="3000" dirty="0" smtClean="0"/>
              <a:t>E-books</a:t>
            </a:r>
          </a:p>
          <a:p>
            <a:pPr lvl="1" algn="just" fontAlgn="base"/>
            <a:r>
              <a:rPr lang="en-IN" sz="3000" dirty="0" smtClean="0"/>
              <a:t>Digital magazines</a:t>
            </a:r>
          </a:p>
          <a:p>
            <a:pPr lvl="1" algn="just" fontAlgn="base"/>
            <a:r>
              <a:rPr lang="en-IN" sz="3000" dirty="0" smtClean="0"/>
              <a:t>Development </a:t>
            </a:r>
            <a:r>
              <a:rPr lang="en-IN" sz="3000" dirty="0"/>
              <a:t>of digital </a:t>
            </a:r>
            <a:r>
              <a:rPr lang="en-IN" sz="3000" dirty="0" smtClean="0"/>
              <a:t>libraries</a:t>
            </a:r>
          </a:p>
          <a:p>
            <a:pPr lvl="1" algn="just" fontAlgn="base"/>
            <a:r>
              <a:rPr lang="en-IN" sz="3000" dirty="0" smtClean="0"/>
              <a:t>Catalogues.</a:t>
            </a:r>
            <a:endParaRPr lang="en-IN" sz="3000" dirty="0"/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3785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IN" sz="4000" b="1" dirty="0"/>
              <a:t>Online </a:t>
            </a:r>
            <a:r>
              <a:rPr lang="en-IN" sz="4000" b="1" dirty="0" smtClean="0"/>
              <a:t>booking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r>
              <a:rPr lang="en-IN" dirty="0" smtClean="0"/>
              <a:t>It </a:t>
            </a:r>
            <a:r>
              <a:rPr lang="en-IN" dirty="0"/>
              <a:t>helps consumers to book </a:t>
            </a:r>
            <a:endParaRPr lang="en-IN" dirty="0" smtClean="0"/>
          </a:p>
          <a:p>
            <a:pPr lvl="1"/>
            <a:r>
              <a:rPr lang="en-IN" sz="3000" dirty="0" smtClean="0"/>
              <a:t>Flights/bus/train tickets</a:t>
            </a:r>
          </a:p>
          <a:p>
            <a:pPr lvl="1"/>
            <a:r>
              <a:rPr lang="en-IN" sz="3000" dirty="0" smtClean="0"/>
              <a:t>Hotels rooms</a:t>
            </a:r>
          </a:p>
          <a:p>
            <a:pPr lvl="1"/>
            <a:r>
              <a:rPr lang="en-IN" sz="3000" dirty="0" smtClean="0"/>
              <a:t>holiday packages</a:t>
            </a:r>
          </a:p>
          <a:p>
            <a:pPr lvl="1"/>
            <a:r>
              <a:rPr lang="en-IN" sz="3000" dirty="0" smtClean="0"/>
              <a:t>insurance </a:t>
            </a:r>
            <a:r>
              <a:rPr lang="en-IN" sz="3000" dirty="0"/>
              <a:t>and other services online</a:t>
            </a:r>
            <a:r>
              <a:rPr lang="en-IN" sz="3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46883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Types of E-commerce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There are six basic types of </a:t>
            </a:r>
            <a:r>
              <a:rPr lang="en-IN" dirty="0" smtClean="0"/>
              <a:t>e-commerce</a:t>
            </a:r>
          </a:p>
          <a:p>
            <a:pPr lvl="1"/>
            <a:r>
              <a:rPr lang="en-IN" sz="3200" dirty="0" smtClean="0"/>
              <a:t>Business-to-Business </a:t>
            </a:r>
            <a:r>
              <a:rPr lang="en-IN" sz="3200" dirty="0"/>
              <a:t>(B2B</a:t>
            </a:r>
            <a:r>
              <a:rPr lang="en-IN" sz="3200" dirty="0" smtClean="0"/>
              <a:t>)</a:t>
            </a:r>
          </a:p>
          <a:p>
            <a:pPr lvl="1"/>
            <a:r>
              <a:rPr lang="en-IN" sz="3200" dirty="0" smtClean="0"/>
              <a:t>Business-to-Consumer </a:t>
            </a:r>
            <a:r>
              <a:rPr lang="en-IN" sz="3200" dirty="0"/>
              <a:t>(B2C</a:t>
            </a:r>
            <a:r>
              <a:rPr lang="en-IN" sz="3200" dirty="0" smtClean="0"/>
              <a:t>)</a:t>
            </a:r>
          </a:p>
          <a:p>
            <a:pPr lvl="1"/>
            <a:r>
              <a:rPr lang="en-IN" sz="3200" dirty="0" smtClean="0"/>
              <a:t>Consumer-to-Consumer </a:t>
            </a:r>
            <a:r>
              <a:rPr lang="en-IN" sz="3200" dirty="0"/>
              <a:t>(C2C</a:t>
            </a:r>
            <a:r>
              <a:rPr lang="en-IN" sz="3200" dirty="0" smtClean="0"/>
              <a:t>)</a:t>
            </a:r>
          </a:p>
          <a:p>
            <a:pPr lvl="1"/>
            <a:r>
              <a:rPr lang="en-IN" sz="3200" dirty="0" smtClean="0"/>
              <a:t>Consumer-to-Business </a:t>
            </a:r>
            <a:r>
              <a:rPr lang="en-IN" sz="3200" dirty="0"/>
              <a:t>(C2B</a:t>
            </a:r>
            <a:r>
              <a:rPr lang="en-IN" sz="3200" dirty="0" smtClean="0"/>
              <a:t>)</a:t>
            </a:r>
          </a:p>
          <a:p>
            <a:pPr lvl="1"/>
            <a:r>
              <a:rPr lang="en-IN" sz="3200" dirty="0" smtClean="0"/>
              <a:t>Business-to-Administration </a:t>
            </a:r>
            <a:r>
              <a:rPr lang="en-IN" sz="3200" dirty="0"/>
              <a:t>(B2A) </a:t>
            </a:r>
            <a:r>
              <a:rPr lang="en-IN" sz="3200" dirty="0" smtClean="0"/>
              <a:t>and</a:t>
            </a:r>
          </a:p>
          <a:p>
            <a:pPr lvl="1"/>
            <a:r>
              <a:rPr lang="en-IN" sz="3200" dirty="0" smtClean="0"/>
              <a:t>Consumer-to-Administration </a:t>
            </a:r>
            <a:r>
              <a:rPr lang="en-IN" sz="3200" dirty="0"/>
              <a:t>(C2A</a:t>
            </a:r>
            <a:r>
              <a:rPr lang="en-IN" sz="32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23329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en-IN" sz="4000" b="1" dirty="0" smtClean="0">
                <a:latin typeface="+mj-lt"/>
              </a:rPr>
              <a:t>Business-to-Business</a:t>
            </a:r>
            <a:r>
              <a:rPr lang="en-IN" sz="4000" b="1" dirty="0" smtClean="0"/>
              <a:t> (B2B)</a:t>
            </a:r>
            <a:br>
              <a:rPr lang="en-IN" sz="4000" b="1" dirty="0" smtClean="0"/>
            </a:b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229600" cy="4525963"/>
          </a:xfrm>
        </p:spPr>
        <p:txBody>
          <a:bodyPr>
            <a:normAutofit/>
          </a:bodyPr>
          <a:lstStyle/>
          <a:p>
            <a:pPr lvl="1" algn="just">
              <a:buFont typeface="Arial" panose="020B0604020202020204" pitchFamily="34" charset="0"/>
              <a:buChar char="•"/>
            </a:pPr>
            <a:r>
              <a:rPr lang="en-IN" sz="3200" dirty="0" smtClean="0"/>
              <a:t>Transactions </a:t>
            </a:r>
            <a:r>
              <a:rPr lang="en-IN" sz="3200" dirty="0"/>
              <a:t>of goods </a:t>
            </a:r>
            <a:r>
              <a:rPr lang="en-IN" sz="3200" dirty="0" smtClean="0"/>
              <a:t>between </a:t>
            </a:r>
            <a:r>
              <a:rPr lang="en-IN" sz="3200" dirty="0"/>
              <a:t>two </a:t>
            </a:r>
            <a:r>
              <a:rPr lang="en-IN" sz="3200" dirty="0" smtClean="0"/>
              <a:t>companies, </a:t>
            </a:r>
            <a:r>
              <a:rPr lang="en-IN" sz="3200" dirty="0"/>
              <a:t>rather than between a company and individual </a:t>
            </a:r>
            <a:r>
              <a:rPr lang="en-IN" sz="3200" dirty="0" smtClean="0"/>
              <a:t>consumer.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IN" sz="3200" dirty="0" smtClean="0"/>
              <a:t> Manufacturer </a:t>
            </a:r>
            <a:r>
              <a:rPr lang="en-IN" sz="3200" dirty="0"/>
              <a:t>and </a:t>
            </a:r>
            <a:r>
              <a:rPr lang="en-IN" sz="3200" dirty="0" smtClean="0"/>
              <a:t>wholesaler.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IN" sz="3200" dirty="0" smtClean="0"/>
              <a:t> Wholesaler </a:t>
            </a:r>
            <a:r>
              <a:rPr lang="en-IN" sz="3200" dirty="0"/>
              <a:t>and a </a:t>
            </a:r>
            <a:r>
              <a:rPr lang="en-IN" sz="3200" dirty="0" smtClean="0"/>
              <a:t>retailer.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en-IN" sz="3200" dirty="0" smtClean="0"/>
          </a:p>
          <a:p>
            <a:pPr marL="0" indent="0" algn="just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6256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en-IN" sz="4000" b="1" dirty="0" smtClean="0">
                <a:latin typeface="+mj-lt"/>
              </a:rPr>
              <a:t>Business-to-Consumer (B2C)</a:t>
            </a:r>
            <a:br>
              <a:rPr lang="en-IN" sz="4000" b="1" dirty="0" smtClean="0">
                <a:latin typeface="+mj-lt"/>
              </a:rPr>
            </a:br>
            <a:endParaRPr lang="en-IN" b="1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The most </a:t>
            </a:r>
            <a:r>
              <a:rPr lang="en-IN" dirty="0"/>
              <a:t>common form of </a:t>
            </a:r>
            <a:r>
              <a:rPr lang="en-IN" dirty="0" smtClean="0"/>
              <a:t>e-commerce.</a:t>
            </a:r>
          </a:p>
          <a:p>
            <a:pPr algn="just"/>
            <a:r>
              <a:rPr lang="en-IN" dirty="0" smtClean="0"/>
              <a:t>It deals </a:t>
            </a:r>
            <a:r>
              <a:rPr lang="en-IN" dirty="0"/>
              <a:t>with electronic business relationships between businesses and consumers. </a:t>
            </a:r>
            <a:endParaRPr lang="en-IN" dirty="0" smtClean="0"/>
          </a:p>
          <a:p>
            <a:pPr algn="just"/>
            <a:r>
              <a:rPr lang="en-IN" dirty="0" smtClean="0"/>
              <a:t>Many </a:t>
            </a:r>
            <a:r>
              <a:rPr lang="en-IN" dirty="0"/>
              <a:t>people enjoy this avenue of e-commerce because it allows them to shop around for the best </a:t>
            </a:r>
            <a:r>
              <a:rPr lang="en-IN" dirty="0" smtClean="0"/>
              <a:t>prices.</a:t>
            </a:r>
          </a:p>
        </p:txBody>
      </p:sp>
    </p:spTree>
    <p:extLst>
      <p:ext uri="{BB962C8B-B14F-4D97-AF65-F5344CB8AC3E}">
        <p14:creationId xmlns:p14="http://schemas.microsoft.com/office/powerpoint/2010/main" val="2208084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IN" sz="4000" b="1" dirty="0" smtClean="0">
                <a:latin typeface="+mj-lt"/>
              </a:rPr>
              <a:t>Consumer-to-Consumer</a:t>
            </a:r>
            <a:r>
              <a:rPr lang="en-IN" sz="4000" b="1" dirty="0" smtClean="0"/>
              <a:t> (C2C)</a:t>
            </a:r>
            <a:br>
              <a:rPr lang="en-IN" sz="4000" b="1" dirty="0" smtClean="0"/>
            </a:b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>
            <a:normAutofit/>
          </a:bodyPr>
          <a:lstStyle/>
          <a:p>
            <a:pPr lvl="1" algn="just">
              <a:buFont typeface="Arial" panose="020B0604020202020204" pitchFamily="34" charset="0"/>
              <a:buChar char="•"/>
            </a:pPr>
            <a:r>
              <a:rPr lang="en-IN" sz="3200" dirty="0"/>
              <a:t>This level of e-commerce </a:t>
            </a:r>
            <a:r>
              <a:rPr lang="en-IN" sz="3200" dirty="0" smtClean="0"/>
              <a:t>includes </a:t>
            </a:r>
            <a:r>
              <a:rPr lang="en-IN" sz="3200" dirty="0"/>
              <a:t>all electronic transactions that take place between </a:t>
            </a:r>
            <a:r>
              <a:rPr lang="en-IN" sz="3200" dirty="0" smtClean="0"/>
              <a:t>consumers.</a:t>
            </a:r>
          </a:p>
          <a:p>
            <a:pPr marL="457200" lvl="1" indent="0" algn="just">
              <a:buNone/>
            </a:pPr>
            <a:endParaRPr lang="en-IN" sz="3200" dirty="0" smtClean="0"/>
          </a:p>
          <a:p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val="1606794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457200" lvl="1" indent="0"/>
            <a:r>
              <a:rPr lang="en-IN" sz="4000" b="1" dirty="0" smtClean="0"/>
              <a:t/>
            </a:r>
            <a:br>
              <a:rPr lang="en-IN" sz="4000" b="1" dirty="0" smtClean="0"/>
            </a:br>
            <a:r>
              <a:rPr lang="en-IN" sz="4000" b="1" dirty="0" smtClean="0">
                <a:latin typeface="+mj-lt"/>
              </a:rPr>
              <a:t>Consumer-to-Business</a:t>
            </a:r>
            <a:r>
              <a:rPr lang="en-IN" sz="4000" b="1" dirty="0" smtClean="0"/>
              <a:t> (C2B)</a:t>
            </a:r>
            <a:br>
              <a:rPr lang="en-IN" sz="4000" b="1" dirty="0" smtClean="0"/>
            </a:br>
            <a:r>
              <a:rPr lang="en-IN" sz="4000" b="1" dirty="0" smtClean="0"/>
              <a:t/>
            </a:r>
            <a:br>
              <a:rPr lang="en-IN" sz="4000" b="1" dirty="0" smtClean="0"/>
            </a:b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5029200"/>
          </a:xfrm>
        </p:spPr>
        <p:txBody>
          <a:bodyPr>
            <a:normAutofit/>
          </a:bodyPr>
          <a:lstStyle/>
          <a:p>
            <a:pPr lvl="1" algn="just">
              <a:buFont typeface="Arial" panose="020B0604020202020204" pitchFamily="34" charset="0"/>
              <a:buChar char="•"/>
            </a:pPr>
            <a:r>
              <a:rPr lang="en-IN" sz="3200" dirty="0" smtClean="0"/>
              <a:t>C2B </a:t>
            </a:r>
            <a:r>
              <a:rPr lang="en-IN" sz="3200" dirty="0"/>
              <a:t>e-commerce is when a </a:t>
            </a:r>
            <a:r>
              <a:rPr lang="en-IN" sz="3200" dirty="0" smtClean="0"/>
              <a:t>consumers make </a:t>
            </a:r>
            <a:r>
              <a:rPr lang="en-IN" sz="3200" dirty="0"/>
              <a:t>their services or products available for companies to purchase</a:t>
            </a:r>
            <a:r>
              <a:rPr lang="en-IN" sz="3200" dirty="0" smtClean="0"/>
              <a:t>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IN" sz="3200" dirty="0" smtClean="0"/>
              <a:t>Examples </a:t>
            </a:r>
            <a:r>
              <a:rPr lang="en-IN" sz="3200" dirty="0"/>
              <a:t>of this would </a:t>
            </a:r>
            <a:r>
              <a:rPr lang="en-IN" sz="3200" dirty="0" smtClean="0"/>
              <a:t>be: </a:t>
            </a:r>
          </a:p>
          <a:p>
            <a:pPr lvl="1" algn="just"/>
            <a:r>
              <a:rPr lang="en-IN" sz="3000" dirty="0" smtClean="0"/>
              <a:t>a </a:t>
            </a:r>
            <a:r>
              <a:rPr lang="en-IN" sz="3000" dirty="0"/>
              <a:t>graphic designer customizing a company </a:t>
            </a:r>
            <a:r>
              <a:rPr lang="en-IN" sz="3000" dirty="0" smtClean="0"/>
              <a:t>logo</a:t>
            </a:r>
          </a:p>
          <a:p>
            <a:pPr lvl="1" algn="just"/>
            <a:r>
              <a:rPr lang="en-IN" sz="3000" dirty="0" smtClean="0"/>
              <a:t>designing a web site for a company</a:t>
            </a:r>
          </a:p>
          <a:p>
            <a:pPr lvl="1" algn="just"/>
            <a:r>
              <a:rPr lang="en-IN" sz="3000" dirty="0" smtClean="0"/>
              <a:t>a </a:t>
            </a:r>
            <a:r>
              <a:rPr lang="en-IN" sz="3000" dirty="0"/>
              <a:t>photographer taking photos for an e-commerce website</a:t>
            </a:r>
            <a:r>
              <a:rPr lang="en-IN" sz="3000" dirty="0" smtClean="0"/>
              <a:t>.</a:t>
            </a:r>
            <a:endParaRPr lang="en-IN" sz="3000" dirty="0"/>
          </a:p>
        </p:txBody>
      </p:sp>
    </p:spTree>
    <p:extLst>
      <p:ext uri="{BB962C8B-B14F-4D97-AF65-F5344CB8AC3E}">
        <p14:creationId xmlns:p14="http://schemas.microsoft.com/office/powerpoint/2010/main" val="412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IN" sz="4000" b="1" dirty="0" smtClean="0">
                <a:latin typeface="+mj-lt"/>
              </a:rPr>
              <a:t>Business-to-Administration</a:t>
            </a:r>
            <a:r>
              <a:rPr lang="en-IN" sz="4000" b="1" dirty="0" smtClean="0"/>
              <a:t> (B2A) </a:t>
            </a:r>
            <a:br>
              <a:rPr lang="en-IN" sz="4000" b="1" dirty="0" smtClean="0"/>
            </a:b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686800" cy="4525963"/>
          </a:xfrm>
        </p:spPr>
        <p:txBody>
          <a:bodyPr>
            <a:normAutofit/>
          </a:bodyPr>
          <a:lstStyle/>
          <a:p>
            <a:pPr lvl="1" algn="just">
              <a:buFont typeface="Arial" panose="020B0604020202020204" pitchFamily="34" charset="0"/>
              <a:buChar char="•"/>
            </a:pPr>
            <a:r>
              <a:rPr lang="en-IN" sz="3200" dirty="0"/>
              <a:t>This e-commerce category refers to all transactions between companies and public </a:t>
            </a:r>
            <a:r>
              <a:rPr lang="en-IN" sz="3200" dirty="0" smtClean="0"/>
              <a:t>administration (local government).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IN" sz="3200" dirty="0" smtClean="0"/>
              <a:t>This </a:t>
            </a:r>
            <a:r>
              <a:rPr lang="en-IN" sz="3200" dirty="0"/>
              <a:t>is an area that involves many services, particularly in areas such as social security, employment and legal documents.</a:t>
            </a:r>
            <a:endParaRPr lang="en-IN" sz="3200" dirty="0" smtClean="0"/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80317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pPr marL="342900" lvl="1" indent="-342900" algn="ctr"/>
            <a:r>
              <a:rPr lang="en-IN" sz="4000" b="1" dirty="0" smtClean="0"/>
              <a:t/>
            </a:r>
            <a:br>
              <a:rPr lang="en-IN" sz="4000" b="1" dirty="0" smtClean="0"/>
            </a:br>
            <a:r>
              <a:rPr lang="en-IN" sz="4000" b="1" dirty="0" smtClean="0">
                <a:latin typeface="+mj-lt"/>
              </a:rPr>
              <a:t>Consumer-to-Administration</a:t>
            </a:r>
            <a:r>
              <a:rPr lang="en-IN" sz="4000" b="1" dirty="0" smtClean="0"/>
              <a:t> (C2A)</a:t>
            </a:r>
            <a:br>
              <a:rPr lang="en-IN" sz="4000" b="1" dirty="0" smtClean="0"/>
            </a:br>
            <a:r>
              <a:rPr lang="en-IN" sz="4000" b="1" dirty="0" smtClean="0"/>
              <a:t/>
            </a:r>
            <a:br>
              <a:rPr lang="en-IN" sz="4000" b="1" dirty="0" smtClean="0"/>
            </a:b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203" y="1447800"/>
            <a:ext cx="8233597" cy="4525963"/>
          </a:xfrm>
        </p:spPr>
        <p:txBody>
          <a:bodyPr>
            <a:normAutofit/>
          </a:bodyPr>
          <a:lstStyle/>
          <a:p>
            <a:pPr marL="342900" lvl="1" indent="-342900" algn="just">
              <a:buFont typeface="Arial" pitchFamily="34" charset="0"/>
              <a:buChar char="•"/>
            </a:pPr>
            <a:r>
              <a:rPr lang="en-IN" sz="3200" dirty="0"/>
              <a:t>Another popular e-commerce </a:t>
            </a:r>
            <a:r>
              <a:rPr lang="en-IN" sz="3200" dirty="0" smtClean="0"/>
              <a:t>category.</a:t>
            </a:r>
          </a:p>
          <a:p>
            <a:pPr marL="342900" lvl="1" indent="-342900" algn="just">
              <a:buFont typeface="Arial" pitchFamily="34" charset="0"/>
              <a:buChar char="•"/>
            </a:pPr>
            <a:r>
              <a:rPr lang="en-IN" sz="3200" dirty="0" smtClean="0"/>
              <a:t>C2A </a:t>
            </a:r>
            <a:r>
              <a:rPr lang="en-IN" sz="3200" dirty="0"/>
              <a:t>e-commerce encompasses all electronic transactions between individuals and public administration</a:t>
            </a:r>
            <a:r>
              <a:rPr lang="en-IN" sz="3200" dirty="0" smtClean="0"/>
              <a:t>.</a:t>
            </a:r>
          </a:p>
          <a:p>
            <a:pPr marL="342900" lvl="1" indent="-342900" algn="just">
              <a:buFont typeface="Arial" pitchFamily="34" charset="0"/>
              <a:buChar char="•"/>
            </a:pPr>
            <a:r>
              <a:rPr lang="en-IN" sz="3200" dirty="0" smtClean="0"/>
              <a:t>Examples </a:t>
            </a:r>
            <a:r>
              <a:rPr lang="en-IN" sz="3200" dirty="0"/>
              <a:t>of this include taxes (filing tax returns) and health (scheduling an appointment using an online </a:t>
            </a:r>
            <a:r>
              <a:rPr lang="en-IN" sz="3200" dirty="0" smtClean="0"/>
              <a:t>service).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2952201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076"/>
            <a:ext cx="8229600" cy="1143000"/>
          </a:xfrm>
        </p:spPr>
        <p:txBody>
          <a:bodyPr>
            <a:normAutofit/>
          </a:bodyPr>
          <a:lstStyle/>
          <a:p>
            <a:r>
              <a:rPr lang="en-IN" sz="4000" b="1" dirty="0" smtClean="0"/>
              <a:t>Commerce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375" y="129540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IN" dirty="0" smtClean="0"/>
              <a:t>The </a:t>
            </a:r>
            <a:r>
              <a:rPr lang="en-IN" dirty="0"/>
              <a:t>activity of buying and </a:t>
            </a:r>
            <a:r>
              <a:rPr lang="en-IN" dirty="0" smtClean="0"/>
              <a:t>selling of goods, </a:t>
            </a:r>
            <a:r>
              <a:rPr lang="en-IN" dirty="0"/>
              <a:t>especially on a large </a:t>
            </a:r>
            <a:r>
              <a:rPr lang="en-IN" dirty="0" smtClean="0"/>
              <a:t>scale.</a:t>
            </a:r>
          </a:p>
          <a:p>
            <a:pPr algn="just"/>
            <a:r>
              <a:rPr lang="en-IN" dirty="0" smtClean="0"/>
              <a:t>Generally</a:t>
            </a:r>
            <a:r>
              <a:rPr lang="en-IN" dirty="0"/>
              <a:t>, commerce refers to the exchange of goods, </a:t>
            </a:r>
            <a:r>
              <a:rPr lang="en-IN" dirty="0" smtClean="0"/>
              <a:t>services </a:t>
            </a:r>
            <a:r>
              <a:rPr lang="en-IN" dirty="0"/>
              <a:t>between businesses or entities.</a:t>
            </a:r>
          </a:p>
        </p:txBody>
      </p:sp>
      <p:sp>
        <p:nvSpPr>
          <p:cNvPr id="4" name="AutoShape 2" descr="Image result for buying and sell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8631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E-commerce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3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E-commerce is a term for any type of business, that involves the transfer of </a:t>
            </a:r>
            <a:r>
              <a:rPr lang="en-US" dirty="0" smtClean="0"/>
              <a:t>information/money/goods </a:t>
            </a:r>
            <a:r>
              <a:rPr lang="en-US" dirty="0"/>
              <a:t>across the </a:t>
            </a:r>
            <a:r>
              <a:rPr lang="en-US" dirty="0" smtClean="0"/>
              <a:t>Internet.</a:t>
            </a:r>
          </a:p>
          <a:p>
            <a:pPr algn="just"/>
            <a:r>
              <a:rPr lang="en-IN" dirty="0" smtClean="0"/>
              <a:t>Commercial </a:t>
            </a:r>
            <a:r>
              <a:rPr lang="en-IN" dirty="0"/>
              <a:t>transactions conducted electronically </a:t>
            </a:r>
            <a:r>
              <a:rPr lang="en-IN" dirty="0" smtClean="0"/>
              <a:t>over </a:t>
            </a:r>
            <a:r>
              <a:rPr lang="en-IN" dirty="0"/>
              <a:t>the Internet.</a:t>
            </a:r>
          </a:p>
        </p:txBody>
      </p:sp>
    </p:spTree>
    <p:extLst>
      <p:ext uri="{BB962C8B-B14F-4D97-AF65-F5344CB8AC3E}">
        <p14:creationId xmlns:p14="http://schemas.microsoft.com/office/powerpoint/2010/main" val="3853940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895" y="152400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IN" dirty="0" smtClean="0"/>
              <a:t>To sell the products across the nation/globe.</a:t>
            </a:r>
            <a:endParaRPr lang="en-IN" dirty="0"/>
          </a:p>
          <a:p>
            <a:pPr algn="just"/>
            <a:r>
              <a:rPr lang="en-IN" dirty="0" smtClean="0"/>
              <a:t>To improve </a:t>
            </a:r>
            <a:r>
              <a:rPr lang="en-IN" dirty="0"/>
              <a:t>the brand image of the </a:t>
            </a:r>
            <a:r>
              <a:rPr lang="en-IN" dirty="0" smtClean="0"/>
              <a:t>company.</a:t>
            </a:r>
          </a:p>
          <a:p>
            <a:pPr algn="just"/>
            <a:r>
              <a:rPr lang="en-IN" dirty="0" smtClean="0"/>
              <a:t>To help </a:t>
            </a:r>
            <a:r>
              <a:rPr lang="en-IN" dirty="0"/>
              <a:t>organization to provide better customer </a:t>
            </a:r>
            <a:r>
              <a:rPr lang="en-IN" dirty="0" smtClean="0"/>
              <a:t>services.</a:t>
            </a:r>
          </a:p>
          <a:p>
            <a:pPr algn="just"/>
            <a:r>
              <a:rPr lang="en-IN" dirty="0" smtClean="0"/>
              <a:t>To reduce </a:t>
            </a:r>
            <a:r>
              <a:rPr lang="en-IN" dirty="0"/>
              <a:t>paper work a </a:t>
            </a:r>
            <a:r>
              <a:rPr lang="en-IN" dirty="0" smtClean="0"/>
              <a:t>lot.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4000" b="1" dirty="0" smtClean="0"/>
              <a:t>Need and importance</a:t>
            </a:r>
            <a:r>
              <a:rPr lang="en-IN" sz="4000" b="1" dirty="0"/>
              <a:t/>
            </a:r>
            <a:br>
              <a:rPr lang="en-IN" sz="4000" b="1" dirty="0"/>
            </a:br>
            <a:endParaRPr lang="en-IN" sz="4000" dirty="0"/>
          </a:p>
        </p:txBody>
      </p:sp>
      <p:sp>
        <p:nvSpPr>
          <p:cNvPr id="4" name="AutoShape 4" descr="Image result for customer satisfaction ic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11476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IN" b="1" dirty="0" smtClean="0"/>
              <a:t>Cont..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855" y="1676400"/>
            <a:ext cx="8229600" cy="5029200"/>
          </a:xfrm>
        </p:spPr>
        <p:txBody>
          <a:bodyPr>
            <a:normAutofit/>
          </a:bodyPr>
          <a:lstStyle/>
          <a:p>
            <a:pPr algn="just"/>
            <a:r>
              <a:rPr lang="en-IN" dirty="0" smtClean="0"/>
              <a:t>To provide 24x7 support to the customer.</a:t>
            </a:r>
          </a:p>
          <a:p>
            <a:pPr algn="just"/>
            <a:r>
              <a:rPr lang="en-IN" dirty="0" smtClean="0"/>
              <a:t>To provide </a:t>
            </a:r>
            <a:r>
              <a:rPr lang="en-IN" dirty="0"/>
              <a:t>user more options and quicker delivery of products</a:t>
            </a:r>
            <a:r>
              <a:rPr lang="en-IN" dirty="0" smtClean="0"/>
              <a:t>.</a:t>
            </a:r>
          </a:p>
          <a:p>
            <a:pPr algn="just"/>
            <a:r>
              <a:rPr lang="en-IN" dirty="0" smtClean="0"/>
              <a:t>To provide options </a:t>
            </a:r>
            <a:r>
              <a:rPr lang="en-IN" dirty="0"/>
              <a:t>to compare and select the cheaper and better </a:t>
            </a:r>
            <a:r>
              <a:rPr lang="en-IN" dirty="0" smtClean="0"/>
              <a:t>product.</a:t>
            </a:r>
          </a:p>
          <a:p>
            <a:pPr algn="just"/>
            <a:endParaRPr lang="en-IN" dirty="0"/>
          </a:p>
        </p:txBody>
      </p:sp>
      <p:sp>
        <p:nvSpPr>
          <p:cNvPr id="4" name="AutoShape 4" descr="Image result for 24x7 servic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48974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IN" b="1" dirty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375" y="175260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IN" dirty="0"/>
              <a:t>To increase competition among the organizations and as </a:t>
            </a:r>
            <a:r>
              <a:rPr lang="en-IN" dirty="0" smtClean="0"/>
              <a:t>a result the organizations </a:t>
            </a:r>
            <a:r>
              <a:rPr lang="en-IN" dirty="0"/>
              <a:t>provides substantial discounts to customers.</a:t>
            </a:r>
          </a:p>
          <a:p>
            <a:pPr algn="just"/>
            <a:r>
              <a:rPr lang="en-IN" dirty="0"/>
              <a:t>To sell the products to the door steps of customers and they need not to travel to the </a:t>
            </a:r>
            <a:r>
              <a:rPr lang="en-IN" dirty="0" smtClean="0"/>
              <a:t>shops.</a:t>
            </a:r>
            <a:endParaRPr lang="en-IN" b="1" dirty="0"/>
          </a:p>
          <a:p>
            <a:pPr algn="just"/>
            <a:endParaRPr lang="en-IN" dirty="0"/>
          </a:p>
        </p:txBody>
      </p:sp>
      <p:sp>
        <p:nvSpPr>
          <p:cNvPr id="4" name="AutoShape 2" descr="Image result for door step servic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7155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/>
              <a:t>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base"/>
            <a:r>
              <a:rPr lang="en-IN" dirty="0"/>
              <a:t>Online marketing and purchasing</a:t>
            </a:r>
          </a:p>
          <a:p>
            <a:pPr algn="just" fontAlgn="base"/>
            <a:r>
              <a:rPr lang="en-IN" dirty="0"/>
              <a:t>Retail and wholesale</a:t>
            </a:r>
          </a:p>
          <a:p>
            <a:pPr algn="just" fontAlgn="base"/>
            <a:r>
              <a:rPr lang="en-IN" dirty="0" smtClean="0"/>
              <a:t>Finance/Banking</a:t>
            </a:r>
            <a:endParaRPr lang="en-IN" dirty="0"/>
          </a:p>
          <a:p>
            <a:pPr algn="just" fontAlgn="base"/>
            <a:r>
              <a:rPr lang="en-IN" dirty="0" smtClean="0"/>
              <a:t>Online </a:t>
            </a:r>
            <a:r>
              <a:rPr lang="en-IN" dirty="0"/>
              <a:t>publishing</a:t>
            </a:r>
          </a:p>
          <a:p>
            <a:pPr algn="just" fontAlgn="base"/>
            <a:r>
              <a:rPr lang="en-IN" dirty="0"/>
              <a:t>Online booking </a:t>
            </a:r>
            <a:r>
              <a:rPr lang="en-IN" dirty="0" smtClean="0"/>
              <a:t>(train/bus/flight </a:t>
            </a:r>
            <a:r>
              <a:rPr lang="en-IN" dirty="0" err="1" smtClean="0"/>
              <a:t>ticktes</a:t>
            </a:r>
            <a:r>
              <a:rPr lang="en-IN" dirty="0" smtClean="0"/>
              <a:t>)</a:t>
            </a:r>
            <a:endParaRPr lang="en-IN" dirty="0"/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94498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"/>
            <a:ext cx="8229600" cy="1143000"/>
          </a:xfrm>
        </p:spPr>
        <p:txBody>
          <a:bodyPr>
            <a:normAutofit/>
          </a:bodyPr>
          <a:lstStyle/>
          <a:p>
            <a:r>
              <a:rPr lang="en-IN" sz="4000" b="1" dirty="0"/>
              <a:t>Online marketing and purchasing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en-IN" dirty="0"/>
              <a:t>Data collection about </a:t>
            </a:r>
            <a:endParaRPr lang="en-IN" dirty="0" smtClean="0"/>
          </a:p>
          <a:p>
            <a:pPr lvl="1" algn="just"/>
            <a:r>
              <a:rPr lang="en-IN" sz="3000" dirty="0" smtClean="0"/>
              <a:t>customer behaviour, </a:t>
            </a:r>
          </a:p>
          <a:p>
            <a:pPr lvl="1" algn="just"/>
            <a:r>
              <a:rPr lang="en-IN" sz="3000" dirty="0"/>
              <a:t>customer preferences</a:t>
            </a:r>
            <a:r>
              <a:rPr lang="en-IN" sz="3000" dirty="0" smtClean="0"/>
              <a:t>,</a:t>
            </a:r>
          </a:p>
          <a:p>
            <a:pPr lvl="1" algn="just"/>
            <a:r>
              <a:rPr lang="en-IN" sz="3000" dirty="0"/>
              <a:t>customer needs and buying patterns </a:t>
            </a:r>
          </a:p>
          <a:p>
            <a:pPr marL="457200" lvl="1" indent="0" algn="just">
              <a:buNone/>
            </a:pPr>
            <a:r>
              <a:rPr lang="en-IN" sz="3200" dirty="0" smtClean="0"/>
              <a:t>This </a:t>
            </a:r>
            <a:r>
              <a:rPr lang="en-IN" sz="3200" dirty="0"/>
              <a:t>helps marketing activities such as </a:t>
            </a:r>
            <a:endParaRPr lang="en-IN" sz="3200" dirty="0" smtClean="0"/>
          </a:p>
          <a:p>
            <a:pPr lvl="1" algn="just"/>
            <a:r>
              <a:rPr lang="en-IN" sz="3000" dirty="0" smtClean="0"/>
              <a:t>price fixation</a:t>
            </a:r>
          </a:p>
          <a:p>
            <a:pPr lvl="1" algn="just"/>
            <a:r>
              <a:rPr lang="en-IN" sz="3000" dirty="0" smtClean="0"/>
              <a:t>negotiation</a:t>
            </a:r>
          </a:p>
          <a:p>
            <a:pPr lvl="1" algn="just"/>
            <a:r>
              <a:rPr lang="en-IN" sz="3000" dirty="0" smtClean="0"/>
              <a:t>product </a:t>
            </a:r>
            <a:r>
              <a:rPr lang="en-IN" sz="3000" dirty="0"/>
              <a:t>feature enhancement and </a:t>
            </a:r>
            <a:endParaRPr lang="en-IN" sz="3000" dirty="0" smtClean="0"/>
          </a:p>
          <a:p>
            <a:pPr lvl="1" algn="just"/>
            <a:r>
              <a:rPr lang="en-IN" sz="3000" dirty="0" smtClean="0"/>
              <a:t>relationship </a:t>
            </a:r>
            <a:r>
              <a:rPr lang="en-IN" sz="3000" dirty="0"/>
              <a:t>with the customer.</a:t>
            </a:r>
          </a:p>
        </p:txBody>
      </p:sp>
    </p:spTree>
    <p:extLst>
      <p:ext uri="{BB962C8B-B14F-4D97-AF65-F5344CB8AC3E}">
        <p14:creationId xmlns:p14="http://schemas.microsoft.com/office/powerpoint/2010/main" val="1984805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N" b="1" dirty="0"/>
              <a:t>Retail and wholesale</a:t>
            </a:r>
            <a:br>
              <a:rPr lang="en-IN" b="1" dirty="0"/>
            </a:b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en-IN" dirty="0" smtClean="0"/>
              <a:t>E-retailing is </a:t>
            </a:r>
            <a:r>
              <a:rPr lang="en-IN" dirty="0"/>
              <a:t>the selling of goods from Business-to-Consumer </a:t>
            </a:r>
            <a:r>
              <a:rPr lang="en-IN" dirty="0" smtClean="0"/>
              <a:t>through</a:t>
            </a:r>
            <a:r>
              <a:rPr lang="en-IN" dirty="0"/>
              <a:t> </a:t>
            </a:r>
            <a:r>
              <a:rPr lang="en-IN" dirty="0" smtClean="0"/>
              <a:t>Cyber malls.</a:t>
            </a:r>
          </a:p>
          <a:p>
            <a:pPr algn="just"/>
            <a:r>
              <a:rPr lang="en-IN" dirty="0"/>
              <a:t>Cybermall is a single </a:t>
            </a:r>
            <a:r>
              <a:rPr lang="en-IN" dirty="0" smtClean="0"/>
              <a:t>website </a:t>
            </a:r>
            <a:r>
              <a:rPr lang="en-IN" dirty="0"/>
              <a:t>that offers different products and services at one Internet location.</a:t>
            </a:r>
          </a:p>
          <a:p>
            <a:pPr algn="just"/>
            <a:r>
              <a:rPr lang="en-IN" dirty="0"/>
              <a:t>It attracts the customer and the seller into one virtual space through a </a:t>
            </a:r>
            <a:r>
              <a:rPr lang="en-IN" dirty="0" err="1" smtClean="0"/>
              <a:t>eb</a:t>
            </a:r>
            <a:r>
              <a:rPr lang="en-IN" dirty="0" smtClean="0"/>
              <a:t> </a:t>
            </a:r>
            <a:r>
              <a:rPr lang="en-IN" dirty="0"/>
              <a:t>browser.</a:t>
            </a:r>
          </a:p>
          <a:p>
            <a:pPr algn="just"/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2917196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496</Words>
  <Application>Microsoft Office PowerPoint</Application>
  <PresentationFormat>On-screen Show (4:3)</PresentationFormat>
  <Paragraphs>95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Commerce</vt:lpstr>
      <vt:lpstr>E-commerce</vt:lpstr>
      <vt:lpstr>Need and importance </vt:lpstr>
      <vt:lpstr>Cont..</vt:lpstr>
      <vt:lpstr>Cont..</vt:lpstr>
      <vt:lpstr>Applications</vt:lpstr>
      <vt:lpstr>Online marketing and purchasing</vt:lpstr>
      <vt:lpstr>Retail and wholesale </vt:lpstr>
      <vt:lpstr>Finance/Banking</vt:lpstr>
      <vt:lpstr>Online publishing </vt:lpstr>
      <vt:lpstr>Online booking</vt:lpstr>
      <vt:lpstr>Types of E-commerce</vt:lpstr>
      <vt:lpstr>Business-to-Business (B2B) </vt:lpstr>
      <vt:lpstr>Business-to-Consumer (B2C) </vt:lpstr>
      <vt:lpstr>Consumer-to-Consumer (C2C) </vt:lpstr>
      <vt:lpstr> Consumer-to-Business (C2B)  </vt:lpstr>
      <vt:lpstr>Business-to-Administration (B2A)  </vt:lpstr>
      <vt:lpstr> Consumer-to-Administration (C2A)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Sampath Kumar</dc:creator>
  <cp:lastModifiedBy>Windows User</cp:lastModifiedBy>
  <cp:revision>14</cp:revision>
  <dcterms:created xsi:type="dcterms:W3CDTF">2006-08-16T00:00:00Z</dcterms:created>
  <dcterms:modified xsi:type="dcterms:W3CDTF">2020-04-22T11:10:46Z</dcterms:modified>
</cp:coreProperties>
</file>