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78" r:id="rId3"/>
    <p:sldId id="258" r:id="rId4"/>
    <p:sldId id="259" r:id="rId5"/>
    <p:sldId id="279" r:id="rId6"/>
    <p:sldId id="280" r:id="rId7"/>
    <p:sldId id="260" r:id="rId8"/>
    <p:sldId id="262" r:id="rId9"/>
    <p:sldId id="281" r:id="rId10"/>
    <p:sldId id="282" r:id="rId11"/>
    <p:sldId id="283" r:id="rId12"/>
    <p:sldId id="286" r:id="rId13"/>
    <p:sldId id="264" r:id="rId14"/>
    <p:sldId id="265" r:id="rId15"/>
    <p:sldId id="284" r:id="rId16"/>
    <p:sldId id="28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Sampath Kumar\Downloads\IMG-20200422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57200" y="3946663"/>
            <a:ext cx="8534400" cy="283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err="1" smtClean="0"/>
              <a:t>Dr</a:t>
            </a:r>
            <a:r>
              <a:rPr lang="en-US" sz="2800" b="1" dirty="0" smtClean="0"/>
              <a:t> B T </a:t>
            </a:r>
            <a:r>
              <a:rPr lang="en-US" sz="2800" b="1" dirty="0" err="1" smtClean="0"/>
              <a:t>Sampath</a:t>
            </a:r>
            <a:r>
              <a:rPr lang="en-US" sz="2800" b="1" dirty="0" smtClean="0"/>
              <a:t> Kumar</a:t>
            </a:r>
            <a:endParaRPr lang="en-US" sz="2800" b="1" baseline="-250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Professor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Department of Library and Information Science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Tumkur</a:t>
            </a:r>
            <a:r>
              <a:rPr lang="en-US" sz="2800" dirty="0" smtClean="0"/>
              <a:t> University, </a:t>
            </a:r>
            <a:r>
              <a:rPr lang="en-US" sz="2800" dirty="0" err="1" smtClean="0"/>
              <a:t>Tumakuru</a:t>
            </a:r>
            <a:r>
              <a:rPr lang="en-US" sz="2800" dirty="0" smtClean="0"/>
              <a:t>, INDIA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www.sampathkumar.info</a:t>
            </a:r>
          </a:p>
          <a:p>
            <a:pPr algn="ctr"/>
            <a:endParaRPr lang="en-IN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b="1"/>
              <a:t>Communication Networks</a:t>
            </a:r>
            <a:endParaRPr lang="en-US" sz="40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143000"/>
            <a:ext cx="51816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38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/>
              <a:t>BSNL serves its customers with a wide bouquet of telecom services </a:t>
            </a:r>
            <a:r>
              <a:rPr lang="en-IN" dirty="0" smtClean="0"/>
              <a:t>namely:</a:t>
            </a:r>
          </a:p>
          <a:p>
            <a:pPr lvl="1" algn="just"/>
            <a:r>
              <a:rPr lang="en-IN" sz="3000" dirty="0" smtClean="0"/>
              <a:t>Wireline</a:t>
            </a:r>
          </a:p>
          <a:p>
            <a:pPr lvl="1" algn="just"/>
            <a:r>
              <a:rPr lang="en-IN" sz="3000" dirty="0" smtClean="0"/>
              <a:t>CDMA mobile</a:t>
            </a:r>
          </a:p>
          <a:p>
            <a:pPr lvl="1" algn="just"/>
            <a:r>
              <a:rPr lang="en-IN" sz="3000" dirty="0" smtClean="0"/>
              <a:t>GSM mobile</a:t>
            </a:r>
          </a:p>
          <a:p>
            <a:pPr lvl="1" algn="just"/>
            <a:r>
              <a:rPr lang="en-IN" sz="3000" dirty="0" smtClean="0"/>
              <a:t>Internet</a:t>
            </a:r>
            <a:r>
              <a:rPr lang="en-IN" sz="3000" dirty="0"/>
              <a:t>, </a:t>
            </a:r>
            <a:r>
              <a:rPr lang="en-IN" sz="3000" dirty="0" smtClean="0"/>
              <a:t>Broadband</a:t>
            </a:r>
          </a:p>
          <a:p>
            <a:pPr lvl="1" algn="just"/>
            <a:r>
              <a:rPr lang="en-IN" sz="3000" dirty="0" smtClean="0"/>
              <a:t>Carrier service</a:t>
            </a:r>
          </a:p>
          <a:p>
            <a:pPr lvl="1" algn="just"/>
            <a:r>
              <a:rPr lang="en-IN" sz="3000" dirty="0" smtClean="0"/>
              <a:t>MPLS-VPN</a:t>
            </a:r>
          </a:p>
          <a:p>
            <a:pPr lvl="1" algn="just"/>
            <a:r>
              <a:rPr lang="en-IN" sz="3000" dirty="0" smtClean="0"/>
              <a:t>VSAT</a:t>
            </a:r>
            <a:r>
              <a:rPr lang="en-IN" sz="3000" dirty="0"/>
              <a:t>, </a:t>
            </a:r>
            <a:r>
              <a:rPr lang="en-IN" sz="3000" dirty="0" smtClean="0"/>
              <a:t>VoIP </a:t>
            </a:r>
            <a:r>
              <a:rPr lang="en-IN" sz="30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140386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Objectives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495800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Accelerate the pace of expansion of mobile &amp; data services with up-gradation of </a:t>
            </a:r>
            <a:r>
              <a:rPr lang="en-IN" dirty="0" smtClean="0"/>
              <a:t>technology.</a:t>
            </a:r>
          </a:p>
          <a:p>
            <a:pPr algn="just"/>
            <a:r>
              <a:rPr lang="en-IN" dirty="0"/>
              <a:t>Increasing BSNL visibility in urban, sub-urban and rural </a:t>
            </a:r>
            <a:r>
              <a:rPr lang="en-IN" dirty="0" smtClean="0"/>
              <a:t>areas.</a:t>
            </a:r>
          </a:p>
          <a:p>
            <a:pPr algn="just"/>
            <a:r>
              <a:rPr lang="en-IN" dirty="0"/>
              <a:t>Creating Wi-Fi Hot Spots and replacing Legacy wire line exchanges by Next Generation Network</a:t>
            </a:r>
            <a:r>
              <a:rPr lang="en-IN" dirty="0" smtClean="0"/>
              <a:t>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42413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Improve productivity by training and skill development and redeployment of legacy manpower.</a:t>
            </a:r>
          </a:p>
          <a:p>
            <a:pPr algn="just"/>
            <a:r>
              <a:rPr lang="en-IN" dirty="0"/>
              <a:t>Developing knowledge pool exposed to latest technological advancements.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26630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Education and Research </a:t>
            </a:r>
            <a:r>
              <a:rPr lang="en-IN" b="1" dirty="0" smtClean="0"/>
              <a:t>Network</a:t>
            </a:r>
            <a:br>
              <a:rPr lang="en-IN" b="1" dirty="0" smtClean="0"/>
            </a:br>
            <a:r>
              <a:rPr lang="en-IN" b="1" dirty="0"/>
              <a:t>(ERNET)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ERNET was initiated in 1986 by the Department of </a:t>
            </a:r>
            <a:r>
              <a:rPr lang="en-IN" dirty="0" smtClean="0"/>
              <a:t>Electronics.</a:t>
            </a:r>
          </a:p>
          <a:p>
            <a:pPr algn="just"/>
            <a:r>
              <a:rPr lang="en-IN" dirty="0" smtClean="0"/>
              <a:t>It is </a:t>
            </a:r>
            <a:r>
              <a:rPr lang="en-IN" dirty="0"/>
              <a:t>serving more than 1300 institutions in various sectors, namely, </a:t>
            </a:r>
            <a:endParaRPr lang="en-IN" dirty="0" smtClean="0"/>
          </a:p>
          <a:p>
            <a:pPr lvl="1" algn="just"/>
            <a:r>
              <a:rPr lang="en-IN" sz="3000" dirty="0" smtClean="0"/>
              <a:t>Health,</a:t>
            </a:r>
          </a:p>
          <a:p>
            <a:pPr lvl="1" algn="just"/>
            <a:r>
              <a:rPr lang="en-IN" sz="3000" dirty="0" smtClean="0"/>
              <a:t>Agriculture,</a:t>
            </a:r>
          </a:p>
          <a:p>
            <a:pPr lvl="1" algn="just"/>
            <a:r>
              <a:rPr lang="en-IN" sz="3000" dirty="0" smtClean="0"/>
              <a:t>Higher </a:t>
            </a:r>
            <a:r>
              <a:rPr lang="en-IN" sz="3000" dirty="0"/>
              <a:t>education, </a:t>
            </a:r>
            <a:endParaRPr lang="en-IN" sz="3000" dirty="0" smtClean="0"/>
          </a:p>
          <a:p>
            <a:pPr lvl="1" algn="just"/>
            <a:r>
              <a:rPr lang="en-IN" sz="3000" dirty="0" smtClean="0"/>
              <a:t>Schools </a:t>
            </a:r>
            <a:r>
              <a:rPr lang="en-IN" sz="3000" dirty="0"/>
              <a:t>and </a:t>
            </a:r>
            <a:r>
              <a:rPr lang="en-IN" sz="3000" dirty="0" smtClean="0"/>
              <a:t>Science </a:t>
            </a:r>
            <a:r>
              <a:rPr lang="en-IN" sz="3000" dirty="0"/>
              <a:t>&amp; </a:t>
            </a:r>
            <a:r>
              <a:rPr lang="en-IN" sz="3000" dirty="0" smtClean="0"/>
              <a:t>Technology. </a:t>
            </a:r>
            <a:r>
              <a:rPr lang="en-IN" sz="3000" dirty="0"/>
              <a:t> </a:t>
            </a:r>
            <a:endParaRPr lang="en-IN" sz="3000" dirty="0" smtClean="0"/>
          </a:p>
          <a:p>
            <a:pPr algn="just"/>
            <a:endParaRPr lang="en-IN" sz="3000" dirty="0"/>
          </a:p>
        </p:txBody>
      </p:sp>
    </p:spTree>
    <p:extLst>
      <p:ext uri="{BB962C8B-B14F-4D97-AF65-F5344CB8AC3E}">
        <p14:creationId xmlns:p14="http://schemas.microsoft.com/office/powerpoint/2010/main" val="922429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Services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en-IN" dirty="0" smtClean="0"/>
              <a:t>ERNET </a:t>
            </a:r>
            <a:r>
              <a:rPr lang="en-IN" dirty="0"/>
              <a:t>is providing four types of services, </a:t>
            </a:r>
            <a:r>
              <a:rPr lang="en-IN" dirty="0" smtClean="0"/>
              <a:t>namely:</a:t>
            </a:r>
          </a:p>
          <a:p>
            <a:pPr lvl="1" algn="just" fontAlgn="base"/>
            <a:r>
              <a:rPr lang="en-IN" sz="3000" dirty="0" smtClean="0"/>
              <a:t>Access Services</a:t>
            </a:r>
          </a:p>
          <a:p>
            <a:pPr lvl="1" algn="just" fontAlgn="base"/>
            <a:r>
              <a:rPr lang="en-IN" sz="3000" dirty="0" smtClean="0"/>
              <a:t>Application Services</a:t>
            </a:r>
          </a:p>
          <a:p>
            <a:pPr lvl="1" algn="just" fontAlgn="base"/>
            <a:r>
              <a:rPr lang="en-IN" sz="3000" dirty="0" smtClean="0"/>
              <a:t>Hosting </a:t>
            </a:r>
            <a:r>
              <a:rPr lang="en-IN" sz="3000" dirty="0"/>
              <a:t>Services and </a:t>
            </a:r>
            <a:endParaRPr lang="en-IN" sz="3000" dirty="0" smtClean="0"/>
          </a:p>
          <a:p>
            <a:pPr lvl="1" algn="just" fontAlgn="base"/>
            <a:r>
              <a:rPr lang="en-IN" sz="3000" dirty="0" smtClean="0"/>
              <a:t>Operations </a:t>
            </a:r>
            <a:r>
              <a:rPr lang="en-IN" sz="3000" dirty="0"/>
              <a:t>Support Services to all Educational and Research Community of India.</a:t>
            </a:r>
          </a:p>
          <a:p>
            <a:pPr marL="0" indent="0" algn="just" fontAlgn="base">
              <a:buNone/>
            </a:pPr>
            <a:endParaRPr lang="en-IN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1781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base"/>
            <a:r>
              <a:rPr lang="en-IN" dirty="0"/>
              <a:t>ERNET provides access to its network through various connectivity options. </a:t>
            </a:r>
            <a:endParaRPr lang="en-IN" dirty="0" smtClean="0"/>
          </a:p>
          <a:p>
            <a:pPr algn="just" fontAlgn="base"/>
            <a:r>
              <a:rPr lang="en-IN" dirty="0" smtClean="0"/>
              <a:t>Application </a:t>
            </a:r>
            <a:r>
              <a:rPr lang="en-IN" dirty="0"/>
              <a:t>services include E-mail </a:t>
            </a:r>
            <a:r>
              <a:rPr lang="en-IN" dirty="0" smtClean="0"/>
              <a:t>hosting and domain registration. </a:t>
            </a:r>
          </a:p>
          <a:p>
            <a:pPr algn="just" fontAlgn="base"/>
            <a:r>
              <a:rPr lang="en-IN" dirty="0" smtClean="0"/>
              <a:t>It </a:t>
            </a:r>
            <a:r>
              <a:rPr lang="en-IN" dirty="0"/>
              <a:t>also provides Web Services having state of art of Data Centre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7363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Other services </a:t>
            </a:r>
            <a:r>
              <a:rPr lang="en-IN" dirty="0" smtClean="0"/>
              <a:t>include:</a:t>
            </a:r>
          </a:p>
          <a:p>
            <a:pPr lvl="1" algn="just"/>
            <a:r>
              <a:rPr lang="en-IN" sz="3000" dirty="0" smtClean="0"/>
              <a:t>IT </a:t>
            </a:r>
            <a:r>
              <a:rPr lang="en-IN" sz="3000" dirty="0"/>
              <a:t>Consultancy </a:t>
            </a:r>
            <a:endParaRPr lang="en-IN" sz="3000" dirty="0" smtClean="0"/>
          </a:p>
          <a:p>
            <a:pPr lvl="1" algn="just"/>
            <a:r>
              <a:rPr lang="en-IN" sz="3000" dirty="0" smtClean="0"/>
              <a:t>Project </a:t>
            </a:r>
            <a:r>
              <a:rPr lang="en-IN" sz="3000" dirty="0"/>
              <a:t>Management services for establishment of IT infrastructure </a:t>
            </a:r>
            <a:endParaRPr lang="en-IN" sz="3000" dirty="0" smtClean="0"/>
          </a:p>
          <a:p>
            <a:pPr lvl="1" algn="just"/>
            <a:r>
              <a:rPr lang="en-IN" sz="3000" dirty="0" smtClean="0"/>
              <a:t>Converged </a:t>
            </a:r>
            <a:r>
              <a:rPr lang="en-IN" sz="3000" dirty="0"/>
              <a:t>Network </a:t>
            </a:r>
            <a:r>
              <a:rPr lang="en-IN" sz="3000" dirty="0" smtClean="0"/>
              <a:t>Projects.</a:t>
            </a:r>
            <a:endParaRPr lang="en-IN" sz="3000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9761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Communication network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IN" dirty="0" smtClean="0"/>
              <a:t>A </a:t>
            </a:r>
            <a:r>
              <a:rPr lang="en-IN" dirty="0"/>
              <a:t>computer communication network is an interconnection of </a:t>
            </a:r>
            <a:r>
              <a:rPr lang="en-IN" dirty="0" smtClean="0"/>
              <a:t>collection </a:t>
            </a:r>
            <a:r>
              <a:rPr lang="en-IN" dirty="0"/>
              <a:t>of several computers from which the user can select the service required and communicate with any computer as a local user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It </a:t>
            </a:r>
            <a:r>
              <a:rPr lang="en-IN" dirty="0"/>
              <a:t>can </a:t>
            </a:r>
            <a:r>
              <a:rPr lang="en-IN" dirty="0" smtClean="0"/>
              <a:t>also be </a:t>
            </a:r>
            <a:r>
              <a:rPr lang="en-IN" dirty="0"/>
              <a:t>viewed as a collection of nodes with computing resources and nodal-switching computers that facilitate communication through a set of transmission </a:t>
            </a:r>
            <a:r>
              <a:rPr lang="en-IN" dirty="0" smtClean="0"/>
              <a:t>links.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66550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Communication networks in India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dirty="0" smtClean="0"/>
              <a:t>Some of the major communication networks in India are:</a:t>
            </a:r>
          </a:p>
          <a:p>
            <a:pPr algn="just"/>
            <a:r>
              <a:rPr lang="en-IN" dirty="0" smtClean="0"/>
              <a:t>NICNET</a:t>
            </a:r>
          </a:p>
          <a:p>
            <a:pPr algn="just"/>
            <a:r>
              <a:rPr lang="en-IN" dirty="0" smtClean="0"/>
              <a:t>BSNL</a:t>
            </a:r>
          </a:p>
          <a:p>
            <a:pPr algn="just"/>
            <a:r>
              <a:rPr lang="en-IN" dirty="0" smtClean="0"/>
              <a:t>ERNET</a:t>
            </a:r>
          </a:p>
        </p:txBody>
      </p:sp>
    </p:spTree>
    <p:extLst>
      <p:ext uri="{BB962C8B-B14F-4D97-AF65-F5344CB8AC3E}">
        <p14:creationId xmlns:p14="http://schemas.microsoft.com/office/powerpoint/2010/main" val="428851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NICNET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National Informatics Centre (NIC) was established in </a:t>
            </a:r>
            <a:r>
              <a:rPr lang="en-IN" dirty="0" smtClean="0"/>
              <a:t>1976.</a:t>
            </a:r>
          </a:p>
          <a:p>
            <a:pPr algn="just"/>
            <a:r>
              <a:rPr lang="en-IN" dirty="0" smtClean="0"/>
              <a:t>It has </a:t>
            </a:r>
            <a:r>
              <a:rPr lang="en-IN" dirty="0"/>
              <a:t>rich experience in providing ICT and </a:t>
            </a:r>
            <a:r>
              <a:rPr lang="en-IN" dirty="0" smtClean="0"/>
              <a:t>e-Governance </a:t>
            </a:r>
            <a:r>
              <a:rPr lang="en-IN" dirty="0"/>
              <a:t>support to the Government for the last 4 decades and bridge the digital divide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It </a:t>
            </a:r>
            <a:r>
              <a:rPr lang="en-IN" dirty="0"/>
              <a:t>has emerged as a promoter of digital opportunities for sustainable development. 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2394152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/>
              <a:t>NIC spearheaded “Informatics-Led-Development” by implementing ICT applications in social and public administration and facilitates electronic delivery of services </a:t>
            </a:r>
            <a:r>
              <a:rPr lang="en-IN" dirty="0" smtClean="0"/>
              <a:t>to:</a:t>
            </a:r>
          </a:p>
          <a:p>
            <a:pPr lvl="1" algn="just"/>
            <a:r>
              <a:rPr lang="en-IN" sz="3000" dirty="0" smtClean="0"/>
              <a:t>the </a:t>
            </a:r>
            <a:r>
              <a:rPr lang="en-IN" sz="3000" dirty="0"/>
              <a:t>government (G2G</a:t>
            </a:r>
            <a:r>
              <a:rPr lang="en-IN" sz="3000" dirty="0" smtClean="0"/>
              <a:t>)</a:t>
            </a:r>
          </a:p>
          <a:p>
            <a:pPr lvl="1" algn="just"/>
            <a:r>
              <a:rPr lang="en-IN" sz="3000" dirty="0" smtClean="0"/>
              <a:t>business </a:t>
            </a:r>
            <a:r>
              <a:rPr lang="en-IN" sz="3000" dirty="0"/>
              <a:t>(G2B</a:t>
            </a:r>
            <a:r>
              <a:rPr lang="en-IN" sz="3000" dirty="0" smtClean="0"/>
              <a:t>)</a:t>
            </a:r>
          </a:p>
          <a:p>
            <a:pPr lvl="1" algn="just"/>
            <a:r>
              <a:rPr lang="en-IN" sz="3000" dirty="0" smtClean="0"/>
              <a:t>citizen </a:t>
            </a:r>
            <a:r>
              <a:rPr lang="en-IN" sz="3000" dirty="0"/>
              <a:t>(G2C) and </a:t>
            </a:r>
            <a:endParaRPr lang="en-IN" sz="3000" dirty="0" smtClean="0"/>
          </a:p>
          <a:p>
            <a:pPr lvl="1" algn="just"/>
            <a:r>
              <a:rPr lang="en-IN" sz="3000" dirty="0" smtClean="0"/>
              <a:t>government </a:t>
            </a:r>
            <a:r>
              <a:rPr lang="en-IN" sz="3000" dirty="0"/>
              <a:t>employee (G2E).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8458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NIC, through its ICT Network, “NICNET”, has institutional linkages with </a:t>
            </a:r>
            <a:r>
              <a:rPr lang="en-IN" dirty="0" smtClean="0"/>
              <a:t>all:</a:t>
            </a:r>
          </a:p>
          <a:p>
            <a:pPr lvl="1"/>
            <a:r>
              <a:rPr lang="en-IN" sz="3000" dirty="0" smtClean="0"/>
              <a:t>the </a:t>
            </a:r>
            <a:r>
              <a:rPr lang="en-IN" sz="3000" dirty="0"/>
              <a:t>Ministries /Departments of the Central </a:t>
            </a:r>
            <a:r>
              <a:rPr lang="en-IN" sz="3000" dirty="0" smtClean="0"/>
              <a:t>Government</a:t>
            </a:r>
          </a:p>
          <a:p>
            <a:pPr lvl="1"/>
            <a:r>
              <a:rPr lang="en-IN" sz="3000" dirty="0" smtClean="0"/>
              <a:t>37 </a:t>
            </a:r>
            <a:r>
              <a:rPr lang="en-IN" sz="3000" dirty="0"/>
              <a:t>State Governments/ Union Territories, </a:t>
            </a:r>
            <a:r>
              <a:rPr lang="en-IN" sz="3000" dirty="0" smtClean="0"/>
              <a:t>and</a:t>
            </a:r>
          </a:p>
          <a:p>
            <a:pPr lvl="1"/>
            <a:r>
              <a:rPr lang="en-IN" sz="3000" dirty="0" smtClean="0"/>
              <a:t>about </a:t>
            </a:r>
            <a:r>
              <a:rPr lang="en-IN" sz="3000" dirty="0"/>
              <a:t>720+  District Administrations of India.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77521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Activities of NIC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dirty="0"/>
              <a:t>The following major activities are being undertaken:</a:t>
            </a:r>
          </a:p>
          <a:p>
            <a:pPr algn="just"/>
            <a:r>
              <a:rPr lang="en-IN" sz="3000" dirty="0"/>
              <a:t>Setting up of ICT Infrastructure</a:t>
            </a:r>
          </a:p>
          <a:p>
            <a:pPr algn="just"/>
            <a:r>
              <a:rPr lang="en-IN" sz="3000" dirty="0"/>
              <a:t>Implementation of National and State Level e-Governance Projects/Products</a:t>
            </a:r>
          </a:p>
          <a:p>
            <a:pPr algn="just"/>
            <a:r>
              <a:rPr lang="en-IN" sz="3000" dirty="0"/>
              <a:t>Consultancy to the Government departments</a:t>
            </a:r>
          </a:p>
          <a:p>
            <a:pPr algn="just"/>
            <a:r>
              <a:rPr lang="en-IN" sz="3000" dirty="0"/>
              <a:t>Research &amp; Development</a:t>
            </a:r>
          </a:p>
          <a:p>
            <a:pPr algn="just"/>
            <a:r>
              <a:rPr lang="en-IN" sz="3000" dirty="0"/>
              <a:t>Capacity Building</a:t>
            </a:r>
          </a:p>
        </p:txBody>
      </p:sp>
    </p:spTree>
    <p:extLst>
      <p:ext uri="{BB962C8B-B14F-4D97-AF65-F5344CB8AC3E}">
        <p14:creationId xmlns:p14="http://schemas.microsoft.com/office/powerpoint/2010/main" val="624634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Bharat Sanchar Nigam </a:t>
            </a:r>
            <a:r>
              <a:rPr lang="en-IN" sz="4000" b="1" dirty="0" smtClean="0"/>
              <a:t>Ltd (BSNL)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Bharat Sanchar Nigam Ltd</a:t>
            </a:r>
            <a:r>
              <a:rPr lang="en-IN" dirty="0" smtClean="0"/>
              <a:t>.,</a:t>
            </a:r>
            <a:r>
              <a:rPr lang="en-IN" dirty="0"/>
              <a:t> was incorporated on 15th </a:t>
            </a:r>
            <a:r>
              <a:rPr lang="en-IN" dirty="0" smtClean="0"/>
              <a:t>September </a:t>
            </a:r>
            <a:r>
              <a:rPr lang="en-IN" dirty="0"/>
              <a:t>2000 . </a:t>
            </a:r>
            <a:endParaRPr lang="en-IN" dirty="0" smtClean="0"/>
          </a:p>
          <a:p>
            <a:pPr algn="just"/>
            <a:r>
              <a:rPr lang="en-IN" dirty="0" smtClean="0"/>
              <a:t>It </a:t>
            </a:r>
            <a:r>
              <a:rPr lang="en-IN" dirty="0"/>
              <a:t>took over the business of providing of telecom services and network management from the erstwhile Central Government Departments of Telecom Services (DTS) and Telecom Operations (DTO</a:t>
            </a:r>
            <a:r>
              <a:rPr lang="en-IN" dirty="0" smtClean="0"/>
              <a:t>).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2477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/>
              <a:t>It is one of the largest &amp; leading public sector units providing comprehensive range of telecom services in India.</a:t>
            </a:r>
          </a:p>
          <a:p>
            <a:pPr algn="just"/>
            <a:r>
              <a:rPr lang="en-IN" dirty="0"/>
              <a:t>BSNL has installed Quality Telecom Network in the </a:t>
            </a:r>
            <a:r>
              <a:rPr lang="en-IN" dirty="0" smtClean="0"/>
              <a:t>country.</a:t>
            </a:r>
          </a:p>
          <a:p>
            <a:pPr algn="just"/>
            <a:r>
              <a:rPr lang="en-IN" dirty="0" smtClean="0"/>
              <a:t>Now it is focusing </a:t>
            </a:r>
            <a:r>
              <a:rPr lang="en-IN" dirty="0"/>
              <a:t>on improving it, expanding the network, introducing new telecom services with ICT applications in villages &amp; winning customer's </a:t>
            </a:r>
            <a:r>
              <a:rPr lang="en-IN" dirty="0" smtClean="0"/>
              <a:t>confidence.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81322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553</Words>
  <Application>Microsoft Office PowerPoint</Application>
  <PresentationFormat>On-screen Show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Communication network</vt:lpstr>
      <vt:lpstr>Communication networks in India</vt:lpstr>
      <vt:lpstr>NICNET</vt:lpstr>
      <vt:lpstr>Cont..</vt:lpstr>
      <vt:lpstr>Cont..</vt:lpstr>
      <vt:lpstr>Activities of NIC</vt:lpstr>
      <vt:lpstr>Bharat Sanchar Nigam Ltd (BSNL)</vt:lpstr>
      <vt:lpstr>Cont..</vt:lpstr>
      <vt:lpstr>Cont..</vt:lpstr>
      <vt:lpstr>Objectives</vt:lpstr>
      <vt:lpstr>Cont..</vt:lpstr>
      <vt:lpstr>Education and Research Network (ERNET)</vt:lpstr>
      <vt:lpstr>Services</vt:lpstr>
      <vt:lpstr>Cont..</vt:lpstr>
      <vt:lpstr>Cont..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networks</dc:title>
  <dc:creator>Sampath Kumar</dc:creator>
  <cp:lastModifiedBy>Windows User</cp:lastModifiedBy>
  <cp:revision>22</cp:revision>
  <dcterms:created xsi:type="dcterms:W3CDTF">2006-08-16T00:00:00Z</dcterms:created>
  <dcterms:modified xsi:type="dcterms:W3CDTF">2020-04-23T13:22:34Z</dcterms:modified>
</cp:coreProperties>
</file>