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4" r:id="rId14"/>
    <p:sldId id="269" r:id="rId15"/>
    <p:sldId id="271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Basics of Computer</a:t>
            </a:r>
            <a:endParaRPr lang="en-US" sz="4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35089"/>
            <a:ext cx="2630487" cy="239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31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Control Unit (CU)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dirty="0"/>
              <a:t>The control unit directs and controls the activities of the internal and external devices.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interprets the instructions fetched into the </a:t>
            </a:r>
            <a:r>
              <a:rPr lang="en-IN" dirty="0" smtClean="0"/>
              <a:t>computer.</a:t>
            </a:r>
          </a:p>
          <a:p>
            <a:pPr algn="just"/>
            <a:r>
              <a:rPr lang="en-IN" dirty="0" smtClean="0"/>
              <a:t>It determines </a:t>
            </a:r>
            <a:r>
              <a:rPr lang="en-IN" dirty="0"/>
              <a:t>what </a:t>
            </a:r>
            <a:r>
              <a:rPr lang="en-IN" dirty="0" smtClean="0"/>
              <a:t>data </a:t>
            </a:r>
            <a:r>
              <a:rPr lang="en-IN" dirty="0"/>
              <a:t>are  needed, where it is stored, where to store the results of the </a:t>
            </a:r>
            <a:r>
              <a:rPr lang="en-IN" dirty="0" smtClean="0"/>
              <a:t>operation.</a:t>
            </a:r>
          </a:p>
          <a:p>
            <a:pPr algn="just"/>
            <a:r>
              <a:rPr lang="en-IN" dirty="0" smtClean="0"/>
              <a:t>It also sends </a:t>
            </a:r>
            <a:r>
              <a:rPr lang="en-IN" dirty="0"/>
              <a:t>the control signals to the devices </a:t>
            </a:r>
            <a:r>
              <a:rPr lang="en-IN" dirty="0" smtClean="0"/>
              <a:t>which involved </a:t>
            </a:r>
            <a:r>
              <a:rPr lang="en-IN" dirty="0"/>
              <a:t>in the execution of the instructions.</a:t>
            </a:r>
          </a:p>
        </p:txBody>
      </p:sp>
    </p:spTree>
    <p:extLst>
      <p:ext uri="{BB962C8B-B14F-4D97-AF65-F5344CB8AC3E}">
        <p14:creationId xmlns:p14="http://schemas.microsoft.com/office/powerpoint/2010/main" val="1476662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Memory Unit (MU)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dirty="0"/>
              <a:t>The data and instructions that are entered into the computer system through input units </a:t>
            </a:r>
            <a:r>
              <a:rPr lang="en-IN" dirty="0" smtClean="0"/>
              <a:t>are stored in memory unit.</a:t>
            </a:r>
            <a:endParaRPr lang="en-IN" dirty="0"/>
          </a:p>
          <a:p>
            <a:pPr algn="just"/>
            <a:r>
              <a:rPr lang="en-IN" dirty="0"/>
              <a:t>Similarly, the results produced by the computer after processing must also be kept </a:t>
            </a:r>
            <a:r>
              <a:rPr lang="en-IN" dirty="0" smtClean="0"/>
              <a:t>in memory unit.</a:t>
            </a:r>
            <a:r>
              <a:rPr lang="en-IN" dirty="0"/>
              <a:t> </a:t>
            </a:r>
            <a:endParaRPr lang="en-IN" dirty="0" smtClean="0"/>
          </a:p>
          <a:p>
            <a:pPr algn="just"/>
            <a:r>
              <a:rPr lang="en-IN" dirty="0" smtClean="0"/>
              <a:t>Memory unit </a:t>
            </a:r>
            <a:r>
              <a:rPr lang="en-IN" dirty="0"/>
              <a:t>provides space for storing data and </a:t>
            </a:r>
            <a:r>
              <a:rPr lang="en-IN" dirty="0" smtClean="0"/>
              <a:t>instructions.</a:t>
            </a:r>
          </a:p>
          <a:p>
            <a:pPr algn="just"/>
            <a:r>
              <a:rPr lang="en-IN" dirty="0" smtClean="0"/>
              <a:t>It also provides </a:t>
            </a:r>
            <a:r>
              <a:rPr lang="en-IN" dirty="0"/>
              <a:t>space for intermediate results and </a:t>
            </a:r>
            <a:r>
              <a:rPr lang="en-IN" dirty="0" smtClean="0"/>
              <a:t>space </a:t>
            </a:r>
            <a:r>
              <a:rPr lang="en-IN" dirty="0"/>
              <a:t>for the final results.</a:t>
            </a:r>
          </a:p>
          <a:p>
            <a:pPr algn="just"/>
            <a:endParaRPr lang="en-IN" dirty="0" smtClean="0"/>
          </a:p>
          <a:p>
            <a:pPr marL="0" indent="0" algn="just">
              <a:buNone/>
            </a:pP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733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Computer </a:t>
            </a:r>
            <a:r>
              <a:rPr lang="en-IN" dirty="0"/>
              <a:t>memory is of two basic </a:t>
            </a:r>
            <a:r>
              <a:rPr lang="en-IN" dirty="0" smtClean="0"/>
              <a:t>types: </a:t>
            </a:r>
          </a:p>
          <a:p>
            <a:pPr lvl="1" algn="just"/>
            <a:r>
              <a:rPr lang="en-IN" sz="3000" dirty="0" smtClean="0"/>
              <a:t>Primary memory (</a:t>
            </a:r>
            <a:r>
              <a:rPr lang="en-IN" sz="3000" dirty="0"/>
              <a:t>RAM and ROM)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Secondary memory (Hard disc, CD, DVD, Pen drive etc.). </a:t>
            </a:r>
          </a:p>
        </p:txBody>
      </p:sp>
    </p:spTree>
    <p:extLst>
      <p:ext uri="{BB962C8B-B14F-4D97-AF65-F5344CB8AC3E}">
        <p14:creationId xmlns:p14="http://schemas.microsoft.com/office/powerpoint/2010/main" val="42179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lnSpcReduction="10000"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b="1" dirty="0"/>
              <a:t>Primary memory </a:t>
            </a:r>
            <a:endParaRPr lang="en-IN" sz="3200" b="1" dirty="0" smtClean="0"/>
          </a:p>
          <a:p>
            <a:pPr lvl="1" algn="just"/>
            <a:r>
              <a:rPr lang="en-IN" sz="3000" dirty="0"/>
              <a:t>Random Access Memory (RAM) is primary-volatile memory. </a:t>
            </a:r>
          </a:p>
          <a:p>
            <a:pPr lvl="1" algn="just"/>
            <a:r>
              <a:rPr lang="en-IN" sz="3000" dirty="0"/>
              <a:t>Read Only Memory (ROM) is primary-non-volatile memory.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IN" sz="3200" b="1" dirty="0" smtClean="0"/>
              <a:t>Secondary memory </a:t>
            </a:r>
          </a:p>
          <a:p>
            <a:pPr lvl="1" algn="just"/>
            <a:r>
              <a:rPr lang="en-IN" sz="3000" dirty="0" smtClean="0"/>
              <a:t>Secondary memory is used to store the data permanently.</a:t>
            </a:r>
          </a:p>
          <a:p>
            <a:pPr lvl="1" algn="just"/>
            <a:r>
              <a:rPr lang="en-IN" sz="3000" dirty="0" smtClean="0"/>
              <a:t>Hard </a:t>
            </a:r>
            <a:r>
              <a:rPr lang="en-IN" sz="3000" dirty="0"/>
              <a:t>disc, CD, </a:t>
            </a:r>
            <a:r>
              <a:rPr lang="en-IN" sz="3000" dirty="0" smtClean="0"/>
              <a:t>DVD and </a:t>
            </a:r>
            <a:r>
              <a:rPr lang="en-IN" sz="3000" dirty="0"/>
              <a:t>Pen drive </a:t>
            </a:r>
            <a:r>
              <a:rPr lang="en-IN" sz="3000" dirty="0" smtClean="0"/>
              <a:t>are some of the examples for secondary storage devices.</a:t>
            </a:r>
          </a:p>
          <a:p>
            <a:pPr lvl="1" algn="just"/>
            <a:endParaRPr lang="en-IN" sz="3000" dirty="0" smtClean="0"/>
          </a:p>
          <a:p>
            <a:pPr lvl="1" algn="just"/>
            <a:endParaRPr lang="en-IN" sz="30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IN" sz="30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IN" sz="3000" dirty="0"/>
          </a:p>
          <a:p>
            <a:pPr lvl="1" algn="just"/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val="2292343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Characteristics of computer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820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dirty="0" smtClean="0"/>
              <a:t>The characteristics of computer are:</a:t>
            </a:r>
          </a:p>
          <a:p>
            <a:pPr marL="0" indent="0" algn="just">
              <a:buNone/>
            </a:pPr>
            <a:r>
              <a:rPr lang="en-IN" b="1" dirty="0" smtClean="0"/>
              <a:t>Speed </a:t>
            </a:r>
            <a:r>
              <a:rPr lang="en-IN" b="1" dirty="0"/>
              <a:t> </a:t>
            </a:r>
            <a:endParaRPr lang="en-IN" b="1" dirty="0" smtClean="0"/>
          </a:p>
          <a:p>
            <a:pPr algn="just"/>
            <a:r>
              <a:rPr lang="en-IN" dirty="0" smtClean="0"/>
              <a:t>Computer </a:t>
            </a:r>
            <a:r>
              <a:rPr lang="en-IN" dirty="0"/>
              <a:t>can work very fast.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takes only few seconds for </a:t>
            </a:r>
            <a:r>
              <a:rPr lang="en-IN" dirty="0" smtClean="0"/>
              <a:t>calculations. 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can perform millions </a:t>
            </a:r>
            <a:r>
              <a:rPr lang="en-IN" dirty="0" smtClean="0"/>
              <a:t>of </a:t>
            </a:r>
            <a:r>
              <a:rPr lang="en-IN" dirty="0"/>
              <a:t>instructions and even more per </a:t>
            </a:r>
            <a:r>
              <a:rPr lang="en-IN" dirty="0" smtClean="0"/>
              <a:t>second.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0437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/>
              <a:t>Accuracy</a:t>
            </a:r>
          </a:p>
          <a:p>
            <a:pPr algn="just"/>
            <a:r>
              <a:rPr lang="en-IN" dirty="0"/>
              <a:t>The degree of accuracy of computer is very </a:t>
            </a:r>
            <a:r>
              <a:rPr lang="en-IN" dirty="0" smtClean="0"/>
              <a:t>high.</a:t>
            </a:r>
          </a:p>
          <a:p>
            <a:pPr algn="just"/>
            <a:r>
              <a:rPr lang="en-IN" dirty="0" smtClean="0"/>
              <a:t>Every </a:t>
            </a:r>
            <a:r>
              <a:rPr lang="en-IN" dirty="0"/>
              <a:t>calculation is performed with the same accuracy.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7208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N" b="1" dirty="0" smtClean="0"/>
              <a:t>Diligence</a:t>
            </a:r>
            <a:r>
              <a:rPr lang="en-IN" b="1" dirty="0"/>
              <a:t> </a:t>
            </a:r>
            <a:endParaRPr lang="en-IN" b="1" dirty="0" smtClean="0"/>
          </a:p>
          <a:p>
            <a:pPr algn="just"/>
            <a:r>
              <a:rPr lang="en-IN" dirty="0"/>
              <a:t>C</a:t>
            </a:r>
            <a:r>
              <a:rPr lang="en-IN" dirty="0" smtClean="0"/>
              <a:t>omputer </a:t>
            </a:r>
            <a:r>
              <a:rPr lang="en-IN" dirty="0"/>
              <a:t>is free from tiredness, lack of concentration, fatigue, </a:t>
            </a:r>
            <a:r>
              <a:rPr lang="en-IN" dirty="0" smtClean="0"/>
              <a:t>etc.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can work for hours without creating any </a:t>
            </a:r>
            <a:r>
              <a:rPr lang="en-IN" dirty="0" smtClean="0"/>
              <a:t>error(s).</a:t>
            </a:r>
          </a:p>
          <a:p>
            <a:pPr algn="just"/>
            <a:r>
              <a:rPr lang="en-IN" dirty="0" smtClean="0"/>
              <a:t>If </a:t>
            </a:r>
            <a:r>
              <a:rPr lang="en-IN" dirty="0"/>
              <a:t>millions of calculations are to be performed, a computer will perform every calculation with the same accuracy. </a:t>
            </a:r>
            <a:endParaRPr lang="en-IN" dirty="0" smtClean="0"/>
          </a:p>
          <a:p>
            <a:pPr algn="just"/>
            <a:r>
              <a:rPr lang="en-IN" dirty="0" smtClean="0"/>
              <a:t>Due </a:t>
            </a:r>
            <a:r>
              <a:rPr lang="en-IN" dirty="0"/>
              <a:t>to this </a:t>
            </a:r>
            <a:r>
              <a:rPr lang="en-IN" dirty="0" smtClean="0"/>
              <a:t>capability, </a:t>
            </a:r>
            <a:r>
              <a:rPr lang="en-IN" dirty="0"/>
              <a:t>it overpowers human being in routine type of </a:t>
            </a:r>
            <a:r>
              <a:rPr lang="en-IN" dirty="0" smtClean="0"/>
              <a:t>works.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882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N" b="1" dirty="0" smtClean="0"/>
              <a:t>Versatility</a:t>
            </a:r>
          </a:p>
          <a:p>
            <a:pPr algn="just"/>
            <a:r>
              <a:rPr lang="en-IN" dirty="0" smtClean="0"/>
              <a:t>It means, </a:t>
            </a:r>
            <a:r>
              <a:rPr lang="en-IN" dirty="0"/>
              <a:t>the capacity to perform completely different type of </a:t>
            </a:r>
            <a:r>
              <a:rPr lang="en-IN" dirty="0" smtClean="0"/>
              <a:t>works. </a:t>
            </a:r>
          </a:p>
          <a:p>
            <a:pPr algn="just"/>
            <a:r>
              <a:rPr lang="en-IN" dirty="0" smtClean="0"/>
              <a:t>Computer can be used in:</a:t>
            </a:r>
          </a:p>
          <a:p>
            <a:pPr lvl="1" algn="just"/>
            <a:r>
              <a:rPr lang="en-IN" sz="3000" dirty="0" smtClean="0"/>
              <a:t>Banks</a:t>
            </a:r>
          </a:p>
          <a:p>
            <a:pPr lvl="1" algn="just"/>
            <a:r>
              <a:rPr lang="en-IN" sz="3000" dirty="0" smtClean="0"/>
              <a:t>Libraries</a:t>
            </a:r>
          </a:p>
          <a:p>
            <a:pPr lvl="1" algn="just"/>
            <a:r>
              <a:rPr lang="en-IN" sz="3000" dirty="0" smtClean="0"/>
              <a:t>Hospitals</a:t>
            </a:r>
          </a:p>
          <a:p>
            <a:pPr lvl="1" algn="just"/>
            <a:r>
              <a:rPr lang="en-IN" sz="3000" dirty="0" smtClean="0"/>
              <a:t>Retails shops</a:t>
            </a:r>
          </a:p>
          <a:p>
            <a:pPr lvl="1" algn="just"/>
            <a:r>
              <a:rPr lang="en-IN" sz="3000" dirty="0" smtClean="0"/>
              <a:t>Educational institutes etc.,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715561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IN" sz="3500" b="1" dirty="0" smtClean="0"/>
              <a:t>Storage </a:t>
            </a:r>
          </a:p>
          <a:p>
            <a:pPr algn="just"/>
            <a:r>
              <a:rPr lang="en-IN" sz="3500" dirty="0" smtClean="0"/>
              <a:t>Computer </a:t>
            </a:r>
            <a:r>
              <a:rPr lang="en-IN" sz="3500" dirty="0"/>
              <a:t>has an in-built memory where it can store a large amount of data. </a:t>
            </a:r>
            <a:endParaRPr lang="en-IN" sz="3500" dirty="0" smtClean="0"/>
          </a:p>
          <a:p>
            <a:pPr algn="just"/>
            <a:r>
              <a:rPr lang="en-IN" sz="3500" dirty="0" smtClean="0"/>
              <a:t>The data can be stored in various secondary</a:t>
            </a:r>
            <a:r>
              <a:rPr lang="en-IN" sz="3500" dirty="0"/>
              <a:t> storage devices such </a:t>
            </a:r>
            <a:r>
              <a:rPr lang="en-IN" sz="3500" dirty="0" smtClean="0"/>
              <a:t>as:</a:t>
            </a:r>
          </a:p>
          <a:p>
            <a:pPr lvl="1" algn="just"/>
            <a:r>
              <a:rPr lang="en-IN" sz="3200" dirty="0" smtClean="0"/>
              <a:t>Hard disc</a:t>
            </a:r>
          </a:p>
          <a:p>
            <a:pPr lvl="1" algn="just"/>
            <a:r>
              <a:rPr lang="en-IN" sz="3200" dirty="0" smtClean="0"/>
              <a:t>CD</a:t>
            </a:r>
          </a:p>
          <a:p>
            <a:pPr lvl="1" algn="just"/>
            <a:r>
              <a:rPr lang="en-IN" sz="3200" dirty="0" smtClean="0"/>
              <a:t>DVD</a:t>
            </a:r>
          </a:p>
          <a:p>
            <a:pPr lvl="1" algn="just"/>
            <a:r>
              <a:rPr lang="en-IN" sz="3200" dirty="0" smtClean="0"/>
              <a:t>Pen drive</a:t>
            </a:r>
          </a:p>
          <a:p>
            <a:pPr lvl="1" algn="just"/>
            <a:r>
              <a:rPr lang="en-IN" sz="3200" dirty="0" smtClean="0"/>
              <a:t>Memory cards etc.,</a:t>
            </a:r>
          </a:p>
        </p:txBody>
      </p:sp>
    </p:spTree>
    <p:extLst>
      <p:ext uri="{BB962C8B-B14F-4D97-AF65-F5344CB8AC3E}">
        <p14:creationId xmlns:p14="http://schemas.microsoft.com/office/powerpoint/2010/main" val="128130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What is Computer?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Computer is an electronic device </a:t>
            </a:r>
            <a:r>
              <a:rPr lang="en-IN" dirty="0"/>
              <a:t>that </a:t>
            </a:r>
            <a:r>
              <a:rPr lang="en-IN" dirty="0" smtClean="0"/>
              <a:t>accepts the data </a:t>
            </a:r>
            <a:r>
              <a:rPr lang="en-IN" dirty="0"/>
              <a:t>(input), </a:t>
            </a:r>
            <a:r>
              <a:rPr lang="en-IN" dirty="0" smtClean="0"/>
              <a:t>processes data</a:t>
            </a:r>
            <a:r>
              <a:rPr lang="en-IN" dirty="0"/>
              <a:t>, </a:t>
            </a:r>
            <a:r>
              <a:rPr lang="en-IN" dirty="0" smtClean="0"/>
              <a:t>produces</a:t>
            </a:r>
            <a:r>
              <a:rPr lang="en-IN" dirty="0"/>
              <a:t> output, and </a:t>
            </a:r>
            <a:r>
              <a:rPr lang="en-IN" dirty="0" smtClean="0"/>
              <a:t>stores </a:t>
            </a:r>
            <a:r>
              <a:rPr lang="en-IN" dirty="0"/>
              <a:t>(storage) the results</a:t>
            </a:r>
            <a:r>
              <a:rPr lang="en-IN" dirty="0" smtClean="0"/>
              <a:t>. </a:t>
            </a:r>
          </a:p>
          <a:p>
            <a:pPr algn="just"/>
            <a:r>
              <a:rPr lang="en-US" altLang="en-US" dirty="0" smtClean="0"/>
              <a:t>It is an electronic device which </a:t>
            </a:r>
            <a:endParaRPr lang="en-US" altLang="en-US" dirty="0"/>
          </a:p>
          <a:p>
            <a:pPr lvl="1" algn="just"/>
            <a:r>
              <a:rPr lang="en-US" altLang="en-US" sz="3200" dirty="0"/>
              <a:t>Accepts the data</a:t>
            </a:r>
          </a:p>
          <a:p>
            <a:pPr lvl="1" algn="just"/>
            <a:r>
              <a:rPr lang="en-US" altLang="en-US" sz="3200" dirty="0"/>
              <a:t>Stores the data</a:t>
            </a:r>
          </a:p>
          <a:p>
            <a:pPr lvl="1" algn="just"/>
            <a:r>
              <a:rPr lang="en-US" altLang="en-US" sz="3200" dirty="0"/>
              <a:t>Does </a:t>
            </a:r>
            <a:r>
              <a:rPr lang="en-US" altLang="en-US" sz="3200" dirty="0" smtClean="0"/>
              <a:t>arithmetic/Logical operations and</a:t>
            </a:r>
            <a:endParaRPr lang="en-US" altLang="en-US" sz="3200" dirty="0"/>
          </a:p>
          <a:p>
            <a:pPr lvl="1" algn="just"/>
            <a:r>
              <a:rPr lang="en-US" altLang="en-US" sz="3200" dirty="0"/>
              <a:t>Gives the output in a neat  desired </a:t>
            </a:r>
            <a:r>
              <a:rPr lang="en-US" altLang="en-US" sz="3200" dirty="0" smtClean="0"/>
              <a:t>format.</a:t>
            </a:r>
            <a:endParaRPr lang="en-US" altLang="en-US" sz="3200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6251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Components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major components of a computer are:</a:t>
            </a:r>
          </a:p>
          <a:p>
            <a:pPr lvl="1" algn="just"/>
            <a:r>
              <a:rPr lang="en-IN" sz="3200" dirty="0" smtClean="0"/>
              <a:t>Input unit</a:t>
            </a:r>
          </a:p>
          <a:p>
            <a:pPr lvl="1" algn="just"/>
            <a:r>
              <a:rPr lang="en-IN" sz="3200" dirty="0" smtClean="0"/>
              <a:t>Output unit</a:t>
            </a:r>
          </a:p>
          <a:p>
            <a:pPr lvl="1" algn="just"/>
            <a:r>
              <a:rPr lang="en-IN" sz="3200" dirty="0" smtClean="0"/>
              <a:t>System unit</a:t>
            </a:r>
          </a:p>
          <a:p>
            <a:pPr algn="just"/>
            <a:endParaRPr lang="en-IN" dirty="0" smtClean="0"/>
          </a:p>
          <a:p>
            <a:pPr marL="0" indent="0" algn="just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464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7"/>
          <p:cNvSpPr>
            <a:spLocks noChangeArrowheads="1"/>
          </p:cNvSpPr>
          <p:nvPr/>
        </p:nvSpPr>
        <p:spPr bwMode="auto">
          <a:xfrm>
            <a:off x="2667000" y="1524000"/>
            <a:ext cx="29718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533400" y="3429000"/>
            <a:ext cx="1600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en-US" sz="3000" dirty="0">
                <a:latin typeface="+mn-lt"/>
              </a:rPr>
              <a:t>Input</a:t>
            </a:r>
          </a:p>
        </p:txBody>
      </p:sp>
      <p:sp>
        <p:nvSpPr>
          <p:cNvPr id="10245" name="Rectangle 29"/>
          <p:cNvSpPr>
            <a:spLocks noChangeArrowheads="1"/>
          </p:cNvSpPr>
          <p:nvPr/>
        </p:nvSpPr>
        <p:spPr bwMode="auto">
          <a:xfrm>
            <a:off x="6248400" y="3429000"/>
            <a:ext cx="1600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en-US" sz="3000" dirty="0">
                <a:latin typeface="+mn-lt"/>
              </a:rPr>
              <a:t>Output</a:t>
            </a:r>
          </a:p>
        </p:txBody>
      </p:sp>
      <p:sp>
        <p:nvSpPr>
          <p:cNvPr id="10246" name="Rectangle 30"/>
          <p:cNvSpPr>
            <a:spLocks noChangeArrowheads="1"/>
          </p:cNvSpPr>
          <p:nvPr/>
        </p:nvSpPr>
        <p:spPr bwMode="auto">
          <a:xfrm>
            <a:off x="2895600" y="1600200"/>
            <a:ext cx="2590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7" name="Rectangle 31"/>
          <p:cNvSpPr>
            <a:spLocks noChangeArrowheads="1"/>
          </p:cNvSpPr>
          <p:nvPr/>
        </p:nvSpPr>
        <p:spPr bwMode="auto">
          <a:xfrm>
            <a:off x="2895600" y="4191000"/>
            <a:ext cx="24384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dirty="0">
                <a:latin typeface="+mn-lt"/>
              </a:rPr>
              <a:t>Main Memory</a:t>
            </a:r>
          </a:p>
        </p:txBody>
      </p:sp>
      <p:sp>
        <p:nvSpPr>
          <p:cNvPr id="10248" name="Rectangle 32"/>
          <p:cNvSpPr>
            <a:spLocks noChangeArrowheads="1"/>
          </p:cNvSpPr>
          <p:nvPr/>
        </p:nvSpPr>
        <p:spPr bwMode="auto">
          <a:xfrm>
            <a:off x="3124200" y="2057400"/>
            <a:ext cx="838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en-US" sz="3000" dirty="0">
                <a:latin typeface="+mn-lt"/>
              </a:rPr>
              <a:t>ALU</a:t>
            </a:r>
          </a:p>
        </p:txBody>
      </p:sp>
      <p:sp>
        <p:nvSpPr>
          <p:cNvPr id="10249" name="Rectangle 33"/>
          <p:cNvSpPr>
            <a:spLocks noChangeArrowheads="1"/>
          </p:cNvSpPr>
          <p:nvPr/>
        </p:nvSpPr>
        <p:spPr bwMode="auto">
          <a:xfrm>
            <a:off x="4343400" y="2057400"/>
            <a:ext cx="838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en-US" sz="3000" dirty="0">
                <a:latin typeface="+mn-lt"/>
              </a:rPr>
              <a:t>CU</a:t>
            </a:r>
          </a:p>
        </p:txBody>
      </p:sp>
      <p:sp>
        <p:nvSpPr>
          <p:cNvPr id="10250" name="Rectangle 34"/>
          <p:cNvSpPr>
            <a:spLocks noChangeArrowheads="1"/>
          </p:cNvSpPr>
          <p:nvPr/>
        </p:nvSpPr>
        <p:spPr bwMode="auto">
          <a:xfrm>
            <a:off x="2895600" y="5867400"/>
            <a:ext cx="2438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en-US" sz="3000" dirty="0">
                <a:latin typeface="+mn-lt"/>
              </a:rPr>
              <a:t>Sec. Memory</a:t>
            </a:r>
          </a:p>
        </p:txBody>
      </p:sp>
      <p:sp>
        <p:nvSpPr>
          <p:cNvPr id="10253" name="Line 37"/>
          <p:cNvSpPr>
            <a:spLocks noChangeShapeType="1"/>
          </p:cNvSpPr>
          <p:nvPr/>
        </p:nvSpPr>
        <p:spPr bwMode="auto">
          <a:xfrm>
            <a:off x="2133600" y="38338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4" name="Line 38"/>
          <p:cNvSpPr>
            <a:spLocks noChangeShapeType="1"/>
          </p:cNvSpPr>
          <p:nvPr/>
        </p:nvSpPr>
        <p:spPr bwMode="auto">
          <a:xfrm>
            <a:off x="3962400" y="228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5" name="Line 39"/>
          <p:cNvSpPr>
            <a:spLocks noChangeShapeType="1"/>
          </p:cNvSpPr>
          <p:nvPr/>
        </p:nvSpPr>
        <p:spPr bwMode="auto">
          <a:xfrm flipH="1">
            <a:off x="3962400" y="2895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6" name="Line 40"/>
          <p:cNvSpPr>
            <a:spLocks noChangeShapeType="1"/>
          </p:cNvSpPr>
          <p:nvPr/>
        </p:nvSpPr>
        <p:spPr bwMode="auto">
          <a:xfrm>
            <a:off x="35814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7" name="Line 41"/>
          <p:cNvSpPr>
            <a:spLocks noChangeShapeType="1"/>
          </p:cNvSpPr>
          <p:nvPr/>
        </p:nvSpPr>
        <p:spPr bwMode="auto">
          <a:xfrm flipV="1">
            <a:off x="47244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8" name="Line 42"/>
          <p:cNvSpPr>
            <a:spLocks noChangeShapeType="1"/>
          </p:cNvSpPr>
          <p:nvPr/>
        </p:nvSpPr>
        <p:spPr bwMode="auto">
          <a:xfrm>
            <a:off x="37338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9" name="Line 43"/>
          <p:cNvSpPr>
            <a:spLocks noChangeShapeType="1"/>
          </p:cNvSpPr>
          <p:nvPr/>
        </p:nvSpPr>
        <p:spPr bwMode="auto">
          <a:xfrm flipV="1">
            <a:off x="4419600" y="556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60" name="Line 44"/>
          <p:cNvSpPr>
            <a:spLocks noChangeShapeType="1"/>
          </p:cNvSpPr>
          <p:nvPr/>
        </p:nvSpPr>
        <p:spPr bwMode="auto">
          <a:xfrm>
            <a:off x="5638800" y="38195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141" name="Text Box 45"/>
          <p:cNvSpPr txBox="1">
            <a:spLocks noChangeArrowheads="1"/>
          </p:cNvSpPr>
          <p:nvPr/>
        </p:nvSpPr>
        <p:spPr bwMode="auto">
          <a:xfrm>
            <a:off x="3200400" y="1676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62" name="Text Box 46"/>
          <p:cNvSpPr txBox="1">
            <a:spLocks noChangeArrowheads="1"/>
          </p:cNvSpPr>
          <p:nvPr/>
        </p:nvSpPr>
        <p:spPr bwMode="auto">
          <a:xfrm>
            <a:off x="3124200" y="1524000"/>
            <a:ext cx="2209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dirty="0">
                <a:latin typeface="+mn-lt"/>
              </a:rPr>
              <a:t>CPU</a:t>
            </a:r>
          </a:p>
        </p:txBody>
      </p:sp>
      <p:sp>
        <p:nvSpPr>
          <p:cNvPr id="10263" name="Text Box 47"/>
          <p:cNvSpPr txBox="1">
            <a:spLocks noChangeArrowheads="1"/>
          </p:cNvSpPr>
          <p:nvPr/>
        </p:nvSpPr>
        <p:spPr bwMode="auto">
          <a:xfrm>
            <a:off x="5791200" y="5294799"/>
            <a:ext cx="3352800" cy="247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+mj-lt"/>
              </a:rPr>
              <a:t>CPU: </a:t>
            </a:r>
            <a:r>
              <a:rPr lang="en-US" altLang="en-US" sz="2000" dirty="0">
                <a:latin typeface="+mj-lt"/>
              </a:rPr>
              <a:t>Central Processing </a:t>
            </a:r>
            <a:r>
              <a:rPr lang="en-US" altLang="en-US" sz="2000" dirty="0" smtClean="0">
                <a:latin typeface="+mj-lt"/>
              </a:rPr>
              <a:t>Unit</a:t>
            </a: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+mj-lt"/>
              </a:rPr>
              <a:t>CU: </a:t>
            </a:r>
            <a:r>
              <a:rPr lang="en-US" altLang="en-US" sz="2000" dirty="0">
                <a:latin typeface="+mj-lt"/>
              </a:rPr>
              <a:t>Control </a:t>
            </a:r>
            <a:r>
              <a:rPr lang="en-US" altLang="en-US" sz="2000" dirty="0" smtClean="0">
                <a:latin typeface="+mj-lt"/>
              </a:rPr>
              <a:t>Unit</a:t>
            </a: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+mj-lt"/>
              </a:rPr>
              <a:t>ALU: </a:t>
            </a:r>
            <a:r>
              <a:rPr lang="en-US" altLang="en-US" sz="2000" dirty="0">
                <a:latin typeface="+mj-lt"/>
              </a:rPr>
              <a:t>Arithmetic &amp; Logic Unit</a:t>
            </a:r>
          </a:p>
          <a:p>
            <a:pPr>
              <a:spcBef>
                <a:spcPct val="50000"/>
              </a:spcBef>
            </a:pPr>
            <a:endParaRPr lang="en-US" altLang="en-US" sz="2000" dirty="0">
              <a:latin typeface="+mj-lt"/>
            </a:endParaRPr>
          </a:p>
          <a:p>
            <a:pPr>
              <a:spcBef>
                <a:spcPct val="50000"/>
              </a:spcBef>
            </a:pPr>
            <a:endParaRPr lang="en-US" altLang="en-US" sz="3000" dirty="0">
              <a:latin typeface="+mn-lt"/>
            </a:endParaRPr>
          </a:p>
        </p:txBody>
      </p:sp>
      <p:sp>
        <p:nvSpPr>
          <p:cNvPr id="5144" name="Text Box 48"/>
          <p:cNvSpPr txBox="1">
            <a:spLocks noChangeArrowheads="1"/>
          </p:cNvSpPr>
          <p:nvPr/>
        </p:nvSpPr>
        <p:spPr bwMode="auto">
          <a:xfrm>
            <a:off x="2743200" y="990600"/>
            <a:ext cx="2743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dirty="0">
                <a:latin typeface="+mn-lt"/>
              </a:rPr>
              <a:t>System Unit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+mn-lt"/>
                <a:ea typeface="+mn-ea"/>
                <a:cs typeface="+mn-cs"/>
              </a:rPr>
              <a:t>Components</a:t>
            </a:r>
            <a:endParaRPr lang="en-IN" sz="40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67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animBg="1"/>
      <p:bldP spid="10245" grpId="0" animBg="1"/>
      <p:bldP spid="10246" grpId="0" animBg="1"/>
      <p:bldP spid="10247" grpId="0" animBg="1"/>
      <p:bldP spid="10248" grpId="0" animBg="1"/>
      <p:bldP spid="10249" grpId="0" animBg="1"/>
      <p:bldP spid="10250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  <p:bldP spid="10259" grpId="0" animBg="1"/>
      <p:bldP spid="10260" grpId="0" animBg="1"/>
      <p:bldP spid="10262" grpId="0"/>
      <p:bldP spid="102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Input </a:t>
            </a:r>
            <a:r>
              <a:rPr lang="en-IN" b="1" dirty="0" smtClean="0"/>
              <a:t>unit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IN" dirty="0" smtClean="0"/>
              <a:t>Data </a:t>
            </a:r>
            <a:r>
              <a:rPr lang="en-IN" dirty="0"/>
              <a:t>and instructions must </a:t>
            </a:r>
            <a:r>
              <a:rPr lang="en-IN" dirty="0" smtClean="0"/>
              <a:t>be entered in to </a:t>
            </a:r>
            <a:r>
              <a:rPr lang="en-IN" dirty="0"/>
              <a:t>the computer system before any computation can be performed on the supplied data. </a:t>
            </a:r>
            <a:endParaRPr lang="en-IN" dirty="0" smtClean="0"/>
          </a:p>
          <a:p>
            <a:pPr algn="just" fontAlgn="base"/>
            <a:r>
              <a:rPr lang="en-IN" dirty="0" smtClean="0"/>
              <a:t>The </a:t>
            </a:r>
            <a:r>
              <a:rPr lang="en-IN" dirty="0"/>
              <a:t>input unit </a:t>
            </a:r>
            <a:r>
              <a:rPr lang="en-IN" dirty="0" smtClean="0"/>
              <a:t>is used to feed the instructions/data to the system unit.</a:t>
            </a:r>
            <a:r>
              <a:rPr lang="en-IN" dirty="0"/>
              <a:t> </a:t>
            </a:r>
            <a:endParaRPr lang="en-IN" dirty="0" smtClean="0"/>
          </a:p>
          <a:p>
            <a:pPr algn="just" fontAlgn="base"/>
            <a:r>
              <a:rPr lang="en-IN" dirty="0" smtClean="0"/>
              <a:t>Keyboard, mouse, scanner, microphone are some of the examples for input devices.</a:t>
            </a: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9960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Output unit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job of an output unit is just the reverse of that of an input unit. </a:t>
            </a:r>
            <a:endParaRPr lang="en-IN" dirty="0" smtClean="0"/>
          </a:p>
          <a:p>
            <a:pPr algn="just"/>
            <a:r>
              <a:rPr lang="en-IN" dirty="0" smtClean="0"/>
              <a:t>It supplies </a:t>
            </a:r>
            <a:r>
              <a:rPr lang="en-IN" dirty="0"/>
              <a:t>information and results of computation to the outside world. </a:t>
            </a:r>
            <a:endParaRPr lang="en-IN" dirty="0" smtClean="0"/>
          </a:p>
          <a:p>
            <a:pPr algn="just"/>
            <a:r>
              <a:rPr lang="en-IN" dirty="0" smtClean="0"/>
              <a:t>Thus </a:t>
            </a:r>
            <a:r>
              <a:rPr lang="en-IN" dirty="0"/>
              <a:t>it links the computer with the external </a:t>
            </a:r>
            <a:r>
              <a:rPr lang="en-IN" dirty="0" smtClean="0"/>
              <a:t>environment.</a:t>
            </a:r>
          </a:p>
          <a:p>
            <a:pPr algn="just"/>
            <a:r>
              <a:rPr lang="en-IN" dirty="0" smtClean="0"/>
              <a:t>Printer, speaker, monitor are some of the examples for output devices.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665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System unit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system unit has two parts:</a:t>
            </a:r>
          </a:p>
          <a:p>
            <a:pPr lvl="1" algn="just"/>
            <a:r>
              <a:rPr lang="en-IN" sz="3200" dirty="0" smtClean="0"/>
              <a:t>Central Processing Unit (CPU)</a:t>
            </a:r>
          </a:p>
          <a:p>
            <a:pPr lvl="1" algn="just"/>
            <a:r>
              <a:rPr lang="en-IN" sz="3200" dirty="0" smtClean="0"/>
              <a:t>Memory Unit (MU)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76589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Central Procession Unit (CPU)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The </a:t>
            </a:r>
            <a:r>
              <a:rPr lang="en-IN" dirty="0" smtClean="0"/>
              <a:t>Control </a:t>
            </a:r>
            <a:r>
              <a:rPr lang="en-IN" dirty="0"/>
              <a:t>Unit and the Arithmetic and Logic unit of a computer system are jointly known as the Central Processing Unit (CPU).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CPU is the brain of any computer </a:t>
            </a:r>
            <a:r>
              <a:rPr lang="en-IN" dirty="0" smtClean="0"/>
              <a:t>system.</a:t>
            </a:r>
          </a:p>
          <a:p>
            <a:pPr algn="just"/>
            <a:r>
              <a:rPr lang="en-IN" dirty="0" smtClean="0"/>
              <a:t>All </a:t>
            </a:r>
            <a:r>
              <a:rPr lang="en-IN" dirty="0"/>
              <a:t>major calculations and comparisons are made inside the </a:t>
            </a:r>
            <a:r>
              <a:rPr lang="en-IN" dirty="0" smtClean="0"/>
              <a:t>CPU.</a:t>
            </a:r>
          </a:p>
          <a:p>
            <a:pPr algn="just"/>
            <a:r>
              <a:rPr lang="en-IN" dirty="0" smtClean="0"/>
              <a:t>CPU </a:t>
            </a:r>
            <a:r>
              <a:rPr lang="en-IN" dirty="0"/>
              <a:t>is also responsible for activating and controlling the operations of other units of a computer </a:t>
            </a:r>
            <a:r>
              <a:rPr lang="en-IN" dirty="0" smtClean="0"/>
              <a:t>system.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1298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Arithmetic </a:t>
            </a:r>
            <a:r>
              <a:rPr lang="en-IN" sz="4000" b="1" dirty="0"/>
              <a:t>and </a:t>
            </a:r>
            <a:r>
              <a:rPr lang="en-IN" sz="4000" b="1" dirty="0" smtClean="0"/>
              <a:t>Logic Unit (ALU) 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 </a:t>
            </a:r>
            <a:r>
              <a:rPr lang="en-IN" dirty="0" smtClean="0"/>
              <a:t>Arithmetic </a:t>
            </a:r>
            <a:r>
              <a:rPr lang="en-IN" dirty="0"/>
              <a:t>and </a:t>
            </a:r>
            <a:r>
              <a:rPr lang="en-IN" dirty="0" smtClean="0"/>
              <a:t>Logic Unit of </a:t>
            </a:r>
            <a:r>
              <a:rPr lang="en-IN" dirty="0"/>
              <a:t>a computer system is the place where the actual execution of the instructions take place during the processing operations. </a:t>
            </a:r>
            <a:endParaRPr lang="en-IN" dirty="0" smtClean="0"/>
          </a:p>
          <a:p>
            <a:pPr algn="just"/>
            <a:r>
              <a:rPr lang="en-IN" dirty="0" smtClean="0"/>
              <a:t>All </a:t>
            </a:r>
            <a:r>
              <a:rPr lang="en-IN" dirty="0"/>
              <a:t>calculations are performed and all comparisons (decisions) are made in the ALU.</a:t>
            </a:r>
          </a:p>
        </p:txBody>
      </p:sp>
    </p:spTree>
    <p:extLst>
      <p:ext uri="{BB962C8B-B14F-4D97-AF65-F5344CB8AC3E}">
        <p14:creationId xmlns:p14="http://schemas.microsoft.com/office/powerpoint/2010/main" val="307946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526</Words>
  <Application>Microsoft Office PowerPoint</Application>
  <PresentationFormat>On-screen Show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What is Computer?</vt:lpstr>
      <vt:lpstr>Components </vt:lpstr>
      <vt:lpstr>Components</vt:lpstr>
      <vt:lpstr>Input unit </vt:lpstr>
      <vt:lpstr>Output unit</vt:lpstr>
      <vt:lpstr>System unit</vt:lpstr>
      <vt:lpstr>Central Procession Unit (CPU)</vt:lpstr>
      <vt:lpstr>Arithmetic and Logic Unit (ALU) </vt:lpstr>
      <vt:lpstr>Control Unit (CU)</vt:lpstr>
      <vt:lpstr>Memory Unit (MU)</vt:lpstr>
      <vt:lpstr>Cont..</vt:lpstr>
      <vt:lpstr>Cont..</vt:lpstr>
      <vt:lpstr>Characteristics of computer</vt:lpstr>
      <vt:lpstr>Cont..</vt:lpstr>
      <vt:lpstr>Cont..</vt:lpstr>
      <vt:lpstr>Cont..</vt:lpstr>
      <vt:lpstr>Cont..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Computer</dc:title>
  <dc:creator>Sampath Kumar</dc:creator>
  <cp:lastModifiedBy>Windows User</cp:lastModifiedBy>
  <cp:revision>19</cp:revision>
  <dcterms:created xsi:type="dcterms:W3CDTF">2006-08-16T00:00:00Z</dcterms:created>
  <dcterms:modified xsi:type="dcterms:W3CDTF">2020-04-22T11:05:43Z</dcterms:modified>
</cp:coreProperties>
</file>